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Google Sans" panose="020B0604020202020204" charset="0"/>
      <p:regular r:id="rId43"/>
      <p:bold r:id="rId44"/>
      <p:italic r:id="rId45"/>
      <p:boldItalic r:id="rId46"/>
    </p:embeddedFont>
    <p:embeddedFont>
      <p:font typeface="Raleway"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d27a7101a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d27a7101a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285F4"/>
              </a:buClr>
              <a:buSzPts val="1100"/>
              <a:buFont typeface="Arial"/>
              <a:buNone/>
            </a:pPr>
            <a:r>
              <a:rPr lang="en">
                <a:solidFill>
                  <a:schemeClr val="dk1"/>
                </a:solidFill>
              </a:rPr>
              <a:t>Stan is a probabilistic programming language for statistical inference written in C++. The core Prophet model is built in Stan while the user interacts with it via either Python or R. My book concentrates on the Python side of things, but the Python and R versions are on feature parity so the same concepts apply.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27a7101a2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27a7101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Prophet model consists of four terms: growth, seasonality, holidays and special events, and irreducible error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27a7101a2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27a7101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These terms are simply added up to create the final curve. Using a log transformation, the model can be made multiplicative instead of additive.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47acbb9d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47acbb9d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Prophet supports two mains trend modes: linear and logistic. Both modes allow changepoints to alter the slope. There is a third mode, flat, which is similar to linear but always has zero slope, and no changepoints (essentially, modeling only seasonality and holidays). With the logistic mode, a cap must be specified and optionally a floor. The floor allows the logistic model to reduce asymptotically.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47acbb8a7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47acbb8a7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logistic cap (and floor) is a function of time, and so needn’t be constant.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73efec0c3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73efec0c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C(t) is the asymptote for logistic growth.</a:t>
            </a:r>
            <a:endParaRPr/>
          </a:p>
          <a:p>
            <a:pPr marL="0" lvl="0" indent="0" algn="l" rtl="0">
              <a:spcBef>
                <a:spcPts val="0"/>
              </a:spcBef>
              <a:spcAft>
                <a:spcPts val="0"/>
              </a:spcAft>
              <a:buNone/>
            </a:pPr>
            <a:r>
              <a:rPr lang="en"/>
              <a:t>k and m are the slope and y-intercept, at a given point in time</a:t>
            </a:r>
            <a:endParaRPr/>
          </a:p>
          <a:p>
            <a:pPr marL="0" lvl="0" indent="0" algn="l" rtl="0">
              <a:spcBef>
                <a:spcPts val="0"/>
              </a:spcBef>
              <a:spcAft>
                <a:spcPts val="0"/>
              </a:spcAft>
              <a:buNone/>
            </a:pPr>
            <a:r>
              <a:rPr lang="en"/>
              <a:t>a(t), lambda, and delta are adjustment parameters which change k and m based upon changepoints.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47acbb9de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47acbb9d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Seasonality is modeled with a Fourier series, essentially a sum of many sine and cosine waves. The Fourier order is the number of waves included in the sum; higher Fourier orders result in a more flexible curve. With a high enough Fourier order, any arbitrarily complex cycle can be represented.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47acbb9de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d47acbb9d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Holidays are modeled with a list of relevant dates, essentially a flag for whether or not an effect should be applied, and a vector of effect magnitudes for those holidays.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d47acbb8a7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d47acbb8a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d47acbb9de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d47acbb9d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d27a7101a2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d27a7101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d27a7101a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d27a710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27a7101a2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27a7101a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Divvy is a bike share program in Chicago. Here, we have the number of riders per day on the system over a period of four years. The data exhibits clear seasonality with low ridership numbers in the winter and high ridership numbers in the summer, and a general increasing trend from year to year throughout the data range. There is a lot of daily variance though.</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d47acbb8a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d47acbb8a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Things to note:</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The forecast predicts negative ridership at times. Solution: clip data, but lose CI. Or see ProphetPos on GitHub issues for solution.</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Yearly seasonality is wavy. Next model will reduce the Fourier order</a:t>
            </a:r>
            <a:endParaRPr>
              <a:solidFill>
                <a:schemeClr val="dk1"/>
              </a:solidFill>
            </a:endParaRPr>
          </a:p>
          <a:p>
            <a:pPr marL="457200" lvl="0" indent="-298450" algn="l" rtl="0">
              <a:spcBef>
                <a:spcPts val="0"/>
              </a:spcBef>
              <a:spcAft>
                <a:spcPts val="0"/>
              </a:spcAft>
              <a:buClr>
                <a:schemeClr val="dk1"/>
              </a:buClr>
              <a:buSzPts val="1100"/>
              <a:buAutoNum type="arabicPeriod"/>
            </a:pPr>
            <a:r>
              <a:rPr lang="en">
                <a:solidFill>
                  <a:schemeClr val="dk1"/>
                </a:solidFill>
              </a:rPr>
              <a:t>Variance from day-to-day can partially be explained by the weekly seasonality. Ridership is high on weekdays but low on weekends, possibly due to work commuters.</a:t>
            </a:r>
            <a:endParaRPr>
              <a:solidFill>
                <a:schemeClr val="dk1"/>
              </a:solidFill>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d47acbb8a7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d47acbb8a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Time series data cannot use the k-fold cross validation common in other machine learning applications due to the fact that the data points are not independent of each other and cannot be shuffled around. Forward-chaining cross validation is one solution to this problem.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d47acbb8a7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d47acbb8a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 appears that our simple forecast has a mean absolute error of somewhere around 1600 riders per day. Given that upwards of 10,000 riders use the system each day, this is not a bad error rate. But we can do better.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d47acbb8a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d47acbb8a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will build a more complex model by adding an additional regressor for the temperature and another for the precipitation. We will also add in US holidays. Finally, the model presented next uses a few parameter tweaks for optimization. See the colab for details.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47acbb8a7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47acbb8a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complex model appears similar to our basic one. The trend has fewer changepoints, due to a changed changepoint_prior parameter, and our yearly seasonality is smoother, due to a changed Fourier order.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d47acbb8a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d47acbb8a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have two additional plots in the plot_components result: holidays and extra_regressors_multiplicative. This latter plot can be further divided into its constituent parts, temperature and rain_or_snow. We can see that precipitation causes a ~21% reduction in ridership. It is difficult to see what effect temperature has because it is not directly plotted. The next slide takes care of that.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7acbb8a7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7acbb8a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Plotting temperature directly against the effect it has demonstrates that Prophet always models extra regressors as linear. In this case, this linear assumption is decent at temperatures greater than ~20F, but below that value the model predicts fewer riders than actual.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d47acbb8a7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d47acbb8a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Comparing the mean absolute error of our first model (basic) and our second model (with the additional regressors and holidays) shows that the advanced model improved prediction accuracy by about 500 riders per day.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254cca6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254cca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d47acbb8a7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d47acbb8a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order to demonstrate a few other features of Prophet, we will now look at hourly Divvy data. It appears similar to the daily data, but with far more variance.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47acbb8a7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d47acbb8a7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Coloring those data points by the hour of the day reveals a pattern: the dark blue points and red points are overnight; the orange and cyan points are at peak ridership periods. It appears that there are two distinct periods of peak ridership, around 5pm and 8am.</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47acbb8a7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47acbb8a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Building our model and plotting the daily seasonality shows these two peaks. One occurs around 8am and the other around 5pm. This lends further evidence to our hypothesis that Divvy riders are largely work commuters.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47acbb8a7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47acbb8a7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can use Prophet’s Conditional Seasonality to plot separate daily seasonalities for the weekdays and the weekends. This results shows us that on weekdays, there is indeed a bimodel pattern with peak ridership during the morning and evenings commutes and a trough around lunchtime. But on weekends, riders start a bit later but ride constantly throughout the day, there is no noon-time reduction.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47acbb8a7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d47acbb8a7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pattern: Mean Average Error is lowest just after midnight and highest around noon each day, and lowest overall on weekends. This mirrors the variance of riderships, with high variance during the day and low at night and over weekends.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d47acbb8a7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d47acbb8a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bringing all of these model features together and using MCMC sampling in order to create uncertainty intervals around each component is possible, although training this model took about 10 hours. Note that the rain_or_snow plot shows an incredibly high density of hours with rainfall or snowfall. This is just an illusion. There are about 35,000 hours in this four-year period, and only about 3000 of them had precipitation logged. However, the line as plotted by Prophet has a thickness roughly equal to one week, so if there was rainfall during a single hour of any week, that hour’s line would appear to be solid across the week.</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27a7101a2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d27a7101a2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27a7101a2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27a7101a2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27a7101a2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27a7101a2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d908e182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d908e182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27a7101a2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27a7101a2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d27a7101a2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d27a7101a2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27a7101a2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27a7101a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7e6e741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7e6e741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Completely automatic forecasting techniques can be brittle and they are often too inflexible to incorporate useful assumptions or heuristics.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Analysts who can produce high quality forecasts are quite rare because forecasting is a specialized data science skill requiring substantial experience as well as domain knowledge.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result of these themes is that the demand for high quality forecasts often far outstrips the pace at which analysts can produce them. Facebook wanted to make it easier for experts and non-experts to make high quality forecasts that keep up with demand.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Prophet makes it much more straightforward to create a reasonable, accurate forecast. Choosing the wrong model or parameters can often yield poor results, and it is unlikely that even experienced analysts can choose the correct model and parameters efficiently given the array of forecasting models.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Prophet forecasts are customizable in ways that are intuitive to non-experts. There are smoothing parameters for seasonality that allow you to adjust how closely to fit historical cycles, as well as smoothing parameters for trends that allow you to adjust how aggressively to follow historical trend changes. For growth curves, you can manually specify “capacities” or the upper limit of the growth curve, allowing you to inject your own prior information about how your forecast will grow (or decline). Finally, you can specify irregular holidays to model like the dates of the Super Bowl, Thanksgiving and Black Friday.</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27a7101a2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27a7101a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analyst-in-the-loop approach to business forecasting is started by modeling the time series in a way which has a straightforward human interpretation for each of the parameters. The model then produces a forecast and predicts historical dates for which actual data is known, in order to evaluate the performance. When there is poor performance or other aspects which warrant human intervention. The model then flags these potential problems to the human analyst, who can then inspect the forecast and adjust the model accordingly.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d254cca6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d254cca6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Forecasting 5 years of future passenger numbers is accomplished in Prophet with these 8 lines of code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27a7101a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27a7101a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t="20273" b="4725"/>
          <a:stretch/>
        </p:blipFill>
        <p:spPr>
          <a:xfrm>
            <a:off x="0" y="0"/>
            <a:ext cx="9144000" cy="5143500"/>
          </a:xfrm>
          <a:prstGeom prst="rect">
            <a:avLst/>
          </a:prstGeom>
          <a:noFill/>
          <a:ln>
            <a:noFill/>
          </a:ln>
        </p:spPr>
      </p:pic>
      <p:sp>
        <p:nvSpPr>
          <p:cNvPr id="14" name="Google Shape;14;p2"/>
          <p:cNvSpPr txBox="1">
            <a:spLocks noGrp="1"/>
          </p:cNvSpPr>
          <p:nvPr>
            <p:ph type="ctrTitle"/>
          </p:nvPr>
        </p:nvSpPr>
        <p:spPr>
          <a:xfrm>
            <a:off x="1954375" y="3536100"/>
            <a:ext cx="5700000" cy="1316700"/>
          </a:xfrm>
          <a:prstGeom prst="rect">
            <a:avLst/>
          </a:prstGeom>
        </p:spPr>
        <p:txBody>
          <a:bodyPr spcFirstLastPara="1" wrap="square" lIns="91425" tIns="91425" rIns="91425" bIns="91425" anchor="t" anchorCtr="0">
            <a:normAutofit/>
          </a:bodyPr>
          <a:lstStyle>
            <a:lvl1pPr lvl="0" rtl="0">
              <a:spcBef>
                <a:spcPts val="0"/>
              </a:spcBef>
              <a:spcAft>
                <a:spcPts val="0"/>
              </a:spcAft>
              <a:buSzPts val="5200"/>
              <a:buNone/>
              <a:defRPr sz="2500">
                <a:solidFill>
                  <a:srgbClr val="D9D9D9"/>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150" y="100"/>
            <a:ext cx="9144000" cy="5143500"/>
          </a:xfrm>
          <a:prstGeom prst="rect">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0" name="Google Shape;20;p3"/>
          <p:cNvPicPr preferRelativeResize="0"/>
          <p:nvPr/>
        </p:nvPicPr>
        <p:blipFill rotWithShape="1">
          <a:blip r:embed="rId2">
            <a:alphaModFix/>
          </a:blip>
          <a:srcRect l="69392" t="21058" r="3666" b="15798"/>
          <a:stretch/>
        </p:blipFill>
        <p:spPr>
          <a:xfrm>
            <a:off x="620900" y="1386887"/>
            <a:ext cx="1735600" cy="1728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6300"/>
            <a:ext cx="9144000" cy="876000"/>
          </a:xfrm>
          <a:prstGeom prst="rect">
            <a:avLst/>
          </a:prstGeom>
          <a:solidFill>
            <a:srgbClr val="3B599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95700" y="157950"/>
            <a:ext cx="80043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3">
            <a:alphaModFix/>
          </a:blip>
          <a:stretch>
            <a:fillRect/>
          </a:stretch>
        </p:blipFill>
        <p:spPr>
          <a:xfrm>
            <a:off x="8415200" y="71849"/>
            <a:ext cx="663200" cy="658800"/>
          </a:xfrm>
          <a:prstGeom prst="rect">
            <a:avLst/>
          </a:prstGeom>
          <a:noFill/>
          <a:ln>
            <a:noFill/>
          </a:ln>
        </p:spPr>
      </p:pic>
      <p:sp>
        <p:nvSpPr>
          <p:cNvPr id="11" name="Google Shape;11;p1"/>
          <p:cNvSpPr txBox="1">
            <a:spLocks noGrp="1"/>
          </p:cNvSpPr>
          <p:nvPr>
            <p:ph type="title" idx="2"/>
          </p:nvPr>
        </p:nvSpPr>
        <p:spPr>
          <a:xfrm>
            <a:off x="95700" y="157950"/>
            <a:ext cx="80043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mc-stan.or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s://facebook.github.io/prophet/" TargetMode="External"/><Relationship Id="rId4" Type="http://schemas.openxmlformats.org/officeDocument/2006/relationships/hyperlink" Target="https://peerj.com/preprints/319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mzn.to/373oIc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go/prophet-colab"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cs.google.com/presentation/d/1RWoMoxqT-v070J9lI9lYOy7ee-IhLzZituvnvzzcvZk"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hyperlink" Target="https://github.com/PacktPublishing/Forecasting-Time-Series-Data-with-Facebook-Prophet" TargetMode="External"/><Relationship Id="rId5" Type="http://schemas.openxmlformats.org/officeDocument/2006/relationships/hyperlink" Target="https://amzn.to/373oIcf" TargetMode="External"/><Relationship Id="rId4" Type="http://schemas.openxmlformats.org/officeDocument/2006/relationships/hyperlink" Target="https://github.com/raffg/prophet_presentation/blob/main/prophet_colab.ipynb"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kaggle.com/rakannimer/air-passenger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p:nvPr/>
        </p:nvSpPr>
        <p:spPr>
          <a:xfrm>
            <a:off x="1954325" y="3537925"/>
            <a:ext cx="4962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dirty="0">
                <a:solidFill>
                  <a:srgbClr val="D9D9D9"/>
                </a:solidFill>
                <a:latin typeface="Google Sans"/>
                <a:ea typeface="Google Sans"/>
                <a:cs typeface="Google Sans"/>
                <a:sym typeface="Google Sans"/>
              </a:rPr>
              <a:t>greg.rafferty@gmail.com</a:t>
            </a:r>
            <a:endParaRPr sz="2500" dirty="0">
              <a:solidFill>
                <a:schemeClr val="accent1"/>
              </a:solidFill>
              <a:latin typeface="Google Sans"/>
              <a:ea typeface="Google Sans"/>
              <a:cs typeface="Google Sans"/>
              <a:sym typeface="Google Sans"/>
            </a:endParaRPr>
          </a:p>
          <a:p>
            <a:pPr marL="0" lvl="0" indent="0" algn="l" rtl="0">
              <a:spcBef>
                <a:spcPts val="0"/>
              </a:spcBef>
              <a:spcAft>
                <a:spcPts val="0"/>
              </a:spcAft>
              <a:buNone/>
            </a:pPr>
            <a:r>
              <a:rPr lang="en" sz="2500" dirty="0">
                <a:solidFill>
                  <a:srgbClr val="D9D9D9"/>
                </a:solidFill>
                <a:latin typeface="Google Sans"/>
                <a:ea typeface="Google Sans"/>
                <a:cs typeface="Google Sans"/>
                <a:sym typeface="Google Sans"/>
              </a:rPr>
              <a:t>April 2021</a:t>
            </a:r>
            <a:endParaRPr sz="2500" dirty="0">
              <a:solidFill>
                <a:srgbClr val="D9D9D9"/>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p:nvPr/>
        </p:nvSpPr>
        <p:spPr>
          <a:xfrm>
            <a:off x="5060300" y="983775"/>
            <a:ext cx="2964900" cy="1257900"/>
          </a:xfrm>
          <a:prstGeom prst="roundRect">
            <a:avLst>
              <a:gd name="adj" fmla="val 16667"/>
            </a:avLst>
          </a:prstGeom>
          <a:noFill/>
          <a:ln w="28575" cap="flat" cmpd="sng">
            <a:solidFill>
              <a:srgbClr val="3B599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 name="Google Shape;124;p22"/>
          <p:cNvCxnSpPr>
            <a:stCxn id="125" idx="3"/>
            <a:endCxn id="126" idx="1"/>
          </p:cNvCxnSpPr>
          <p:nvPr/>
        </p:nvCxnSpPr>
        <p:spPr>
          <a:xfrm rot="10800000" flipH="1">
            <a:off x="3637750" y="1459874"/>
            <a:ext cx="1627200" cy="781800"/>
          </a:xfrm>
          <a:prstGeom prst="straightConnector1">
            <a:avLst/>
          </a:prstGeom>
          <a:noFill/>
          <a:ln w="76200" cap="flat" cmpd="sng">
            <a:solidFill>
              <a:schemeClr val="dk2"/>
            </a:solidFill>
            <a:prstDash val="solid"/>
            <a:round/>
            <a:headEnd type="none" w="med" len="med"/>
            <a:tailEnd type="none" w="med" len="med"/>
          </a:ln>
        </p:spPr>
      </p:cxnSp>
      <p:cxnSp>
        <p:nvCxnSpPr>
          <p:cNvPr id="127" name="Google Shape;127;p22"/>
          <p:cNvCxnSpPr>
            <a:stCxn id="125" idx="3"/>
            <a:endCxn id="128" idx="1"/>
          </p:cNvCxnSpPr>
          <p:nvPr/>
        </p:nvCxnSpPr>
        <p:spPr>
          <a:xfrm>
            <a:off x="3637750" y="2241674"/>
            <a:ext cx="1627200" cy="781800"/>
          </a:xfrm>
          <a:prstGeom prst="straightConnector1">
            <a:avLst/>
          </a:prstGeom>
          <a:noFill/>
          <a:ln w="76200" cap="flat" cmpd="sng">
            <a:solidFill>
              <a:schemeClr val="dk2"/>
            </a:solidFill>
            <a:prstDash val="solid"/>
            <a:round/>
            <a:headEnd type="none" w="med" len="med"/>
            <a:tailEnd type="none" w="med" len="med"/>
          </a:ln>
        </p:spPr>
      </p:cxnSp>
      <p:sp>
        <p:nvSpPr>
          <p:cNvPr id="129" name="Google Shape;129;p22"/>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Architecture</a:t>
            </a:r>
            <a:endParaRPr/>
          </a:p>
        </p:txBody>
      </p:sp>
      <p:sp>
        <p:nvSpPr>
          <p:cNvPr id="125" name="Google Shape;125;p22"/>
          <p:cNvSpPr/>
          <p:nvPr/>
        </p:nvSpPr>
        <p:spPr>
          <a:xfrm>
            <a:off x="1523350" y="1184474"/>
            <a:ext cx="2114400" cy="2114400"/>
          </a:xfrm>
          <a:prstGeom prst="rect">
            <a:avLst/>
          </a:prstGeom>
          <a:solidFill>
            <a:schemeClr val="dk1"/>
          </a:solidFill>
          <a:ln w="2286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p:nvPr/>
        </p:nvSpPr>
        <p:spPr>
          <a:xfrm>
            <a:off x="2063950" y="1956974"/>
            <a:ext cx="10332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a:solidFill>
                  <a:schemeClr val="lt2"/>
                </a:solidFill>
                <a:latin typeface="Google Sans"/>
                <a:ea typeface="Google Sans"/>
                <a:cs typeface="Google Sans"/>
                <a:sym typeface="Google Sans"/>
              </a:rPr>
              <a:t>Stan</a:t>
            </a:r>
            <a:endParaRPr sz="2500">
              <a:solidFill>
                <a:schemeClr val="lt2"/>
              </a:solidFill>
              <a:latin typeface="Google Sans"/>
              <a:ea typeface="Google Sans"/>
              <a:cs typeface="Google Sans"/>
              <a:sym typeface="Google Sans"/>
            </a:endParaRPr>
          </a:p>
          <a:p>
            <a:pPr marL="0" lvl="0" indent="0" algn="ctr" rtl="0">
              <a:spcBef>
                <a:spcPts val="0"/>
              </a:spcBef>
              <a:spcAft>
                <a:spcPts val="0"/>
              </a:spcAft>
              <a:buNone/>
            </a:pPr>
            <a:r>
              <a:rPr lang="en" sz="1200" u="sng">
                <a:solidFill>
                  <a:schemeClr val="hlink"/>
                </a:solidFill>
                <a:latin typeface="Google Sans"/>
                <a:ea typeface="Google Sans"/>
                <a:cs typeface="Google Sans"/>
                <a:sym typeface="Google Sans"/>
                <a:hlinkClick r:id="rId3"/>
              </a:rPr>
              <a:t>mc-stan.org</a:t>
            </a:r>
            <a:endParaRPr sz="1200">
              <a:solidFill>
                <a:schemeClr val="lt2"/>
              </a:solidFill>
              <a:latin typeface="Google Sans"/>
              <a:ea typeface="Google Sans"/>
              <a:cs typeface="Google Sans"/>
              <a:sym typeface="Google Sans"/>
            </a:endParaRPr>
          </a:p>
        </p:txBody>
      </p:sp>
      <p:sp>
        <p:nvSpPr>
          <p:cNvPr id="126" name="Google Shape;126;p22"/>
          <p:cNvSpPr/>
          <p:nvPr/>
        </p:nvSpPr>
        <p:spPr>
          <a:xfrm>
            <a:off x="5264900" y="1142812"/>
            <a:ext cx="2555700" cy="634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a:ea typeface="Google Sans"/>
                <a:cs typeface="Google Sans"/>
                <a:sym typeface="Google Sans"/>
              </a:rPr>
              <a:t>Python</a:t>
            </a:r>
            <a:endParaRPr>
              <a:latin typeface="Google Sans"/>
              <a:ea typeface="Google Sans"/>
              <a:cs typeface="Google Sans"/>
              <a:sym typeface="Google Sans"/>
            </a:endParaRPr>
          </a:p>
        </p:txBody>
      </p:sp>
      <p:sp>
        <p:nvSpPr>
          <p:cNvPr id="128" name="Google Shape;128;p22"/>
          <p:cNvSpPr/>
          <p:nvPr/>
        </p:nvSpPr>
        <p:spPr>
          <a:xfrm>
            <a:off x="5264900" y="2706337"/>
            <a:ext cx="2555700" cy="6342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a:ea typeface="Google Sans"/>
                <a:cs typeface="Google Sans"/>
                <a:sym typeface="Google Sans"/>
              </a:rPr>
              <a:t>R</a:t>
            </a:r>
            <a:endParaRPr>
              <a:latin typeface="Google Sans"/>
              <a:ea typeface="Google Sans"/>
              <a:cs typeface="Google Sans"/>
              <a:sym typeface="Google Sans"/>
            </a:endParaRPr>
          </a:p>
        </p:txBody>
      </p:sp>
      <p:sp>
        <p:nvSpPr>
          <p:cNvPr id="131" name="Google Shape;131;p22"/>
          <p:cNvSpPr txBox="1"/>
          <p:nvPr/>
        </p:nvSpPr>
        <p:spPr>
          <a:xfrm>
            <a:off x="1378900" y="3420874"/>
            <a:ext cx="25557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The core Prophet model is built in Stan, which is treated as a Black Box—most users will never need to peer inside.</a:t>
            </a:r>
            <a:endParaRPr>
              <a:solidFill>
                <a:schemeClr val="dk2"/>
              </a:solidFill>
              <a:latin typeface="Google Sans"/>
              <a:ea typeface="Google Sans"/>
              <a:cs typeface="Google Sans"/>
              <a:sym typeface="Google Sans"/>
            </a:endParaRPr>
          </a:p>
          <a:p>
            <a:pPr marL="0" lvl="0" indent="0" algn="l" rtl="0">
              <a:spcBef>
                <a:spcPts val="0"/>
              </a:spcBef>
              <a:spcAft>
                <a:spcPts val="0"/>
              </a:spcAft>
              <a:buNone/>
            </a:pPr>
            <a:endParaRPr sz="1000">
              <a:solidFill>
                <a:schemeClr val="dk2"/>
              </a:solidFill>
              <a:latin typeface="Google Sans"/>
              <a:ea typeface="Google Sans"/>
              <a:cs typeface="Google Sans"/>
              <a:sym typeface="Google Sans"/>
            </a:endParaRPr>
          </a:p>
          <a:p>
            <a:pPr marL="0" lvl="0" indent="0" algn="l" rtl="0">
              <a:spcBef>
                <a:spcPts val="0"/>
              </a:spcBef>
              <a:spcAft>
                <a:spcPts val="0"/>
              </a:spcAft>
              <a:buNone/>
            </a:pPr>
            <a:r>
              <a:rPr lang="en" sz="1000">
                <a:solidFill>
                  <a:schemeClr val="dk2"/>
                </a:solidFill>
                <a:latin typeface="Google Sans"/>
                <a:ea typeface="Google Sans"/>
                <a:cs typeface="Google Sans"/>
                <a:sym typeface="Google Sans"/>
              </a:rPr>
              <a:t>Original Prophet paper:</a:t>
            </a:r>
            <a:endParaRPr sz="1000">
              <a:solidFill>
                <a:schemeClr val="dk2"/>
              </a:solidFill>
              <a:latin typeface="Google Sans"/>
              <a:ea typeface="Google Sans"/>
              <a:cs typeface="Google Sans"/>
              <a:sym typeface="Google Sans"/>
            </a:endParaRPr>
          </a:p>
          <a:p>
            <a:pPr marL="0" lvl="0" indent="0" algn="l" rtl="0">
              <a:spcBef>
                <a:spcPts val="0"/>
              </a:spcBef>
              <a:spcAft>
                <a:spcPts val="0"/>
              </a:spcAft>
              <a:buNone/>
            </a:pPr>
            <a:r>
              <a:rPr lang="en" sz="1000" u="sng">
                <a:solidFill>
                  <a:schemeClr val="accent5"/>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https://peerj.com/preprints/3190/</a:t>
            </a:r>
            <a:endParaRPr sz="1000">
              <a:latin typeface="Google Sans"/>
              <a:ea typeface="Google Sans"/>
              <a:cs typeface="Google Sans"/>
              <a:sym typeface="Google Sans"/>
            </a:endParaRPr>
          </a:p>
        </p:txBody>
      </p:sp>
      <p:sp>
        <p:nvSpPr>
          <p:cNvPr id="132" name="Google Shape;132;p22"/>
          <p:cNvSpPr txBox="1"/>
          <p:nvPr/>
        </p:nvSpPr>
        <p:spPr>
          <a:xfrm>
            <a:off x="5244200" y="3420874"/>
            <a:ext cx="25971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The user interacts with Prophet via APIs available in both Python and R</a:t>
            </a:r>
            <a:endParaRPr>
              <a:solidFill>
                <a:schemeClr val="dk2"/>
              </a:solidFill>
              <a:latin typeface="Google Sans"/>
              <a:ea typeface="Google Sans"/>
              <a:cs typeface="Google Sans"/>
              <a:sym typeface="Google Sans"/>
            </a:endParaRPr>
          </a:p>
          <a:p>
            <a:pPr marL="0" lvl="0" indent="0" algn="l" rtl="0">
              <a:spcBef>
                <a:spcPts val="0"/>
              </a:spcBef>
              <a:spcAft>
                <a:spcPts val="0"/>
              </a:spcAft>
              <a:buNone/>
            </a:pPr>
            <a:endParaRPr>
              <a:solidFill>
                <a:schemeClr val="dk2"/>
              </a:solidFill>
              <a:latin typeface="Google Sans"/>
              <a:ea typeface="Google Sans"/>
              <a:cs typeface="Google Sans"/>
              <a:sym typeface="Google Sans"/>
            </a:endParaRPr>
          </a:p>
          <a:p>
            <a:pPr marL="0" lvl="0" indent="0" algn="l" rtl="0">
              <a:spcBef>
                <a:spcPts val="0"/>
              </a:spcBef>
              <a:spcAft>
                <a:spcPts val="0"/>
              </a:spcAft>
              <a:buNone/>
            </a:pPr>
            <a:endParaRPr sz="1000">
              <a:solidFill>
                <a:schemeClr val="dk2"/>
              </a:solidFill>
              <a:latin typeface="Google Sans"/>
              <a:ea typeface="Google Sans"/>
              <a:cs typeface="Google Sans"/>
              <a:sym typeface="Google Sans"/>
            </a:endParaRPr>
          </a:p>
          <a:p>
            <a:pPr marL="0" lvl="0" indent="0" algn="l" rtl="0">
              <a:spcBef>
                <a:spcPts val="0"/>
              </a:spcBef>
              <a:spcAft>
                <a:spcPts val="0"/>
              </a:spcAft>
              <a:buNone/>
            </a:pPr>
            <a:r>
              <a:rPr lang="en" sz="1000">
                <a:solidFill>
                  <a:schemeClr val="dk2"/>
                </a:solidFill>
                <a:latin typeface="Google Sans"/>
                <a:ea typeface="Google Sans"/>
                <a:cs typeface="Google Sans"/>
                <a:sym typeface="Google Sans"/>
              </a:rPr>
              <a:t>Prophet documentation:</a:t>
            </a:r>
            <a:endParaRPr sz="1000">
              <a:solidFill>
                <a:schemeClr val="dk2"/>
              </a:solidFill>
              <a:latin typeface="Google Sans"/>
              <a:ea typeface="Google Sans"/>
              <a:cs typeface="Google Sans"/>
              <a:sym typeface="Google Sans"/>
            </a:endParaRPr>
          </a:p>
          <a:p>
            <a:pPr marL="0" lvl="0" indent="0" algn="l" rtl="0">
              <a:spcBef>
                <a:spcPts val="0"/>
              </a:spcBef>
              <a:spcAft>
                <a:spcPts val="0"/>
              </a:spcAft>
              <a:buNone/>
            </a:pPr>
            <a:r>
              <a:rPr lang="en" sz="1000" u="sng">
                <a:solidFill>
                  <a:schemeClr val="hlink"/>
                </a:solidFill>
                <a:latin typeface="Google Sans"/>
                <a:ea typeface="Google Sans"/>
                <a:cs typeface="Google Sans"/>
                <a:sym typeface="Google Sans"/>
                <a:hlinkClick r:id="rId5"/>
              </a:rPr>
              <a:t>https://facebook.github.io/prophet/</a:t>
            </a:r>
            <a:endParaRPr sz="1000">
              <a:latin typeface="Google Sans"/>
              <a:ea typeface="Google Sans"/>
              <a:cs typeface="Google Sans"/>
              <a:sym typeface="Google Sans"/>
            </a:endParaRPr>
          </a:p>
        </p:txBody>
      </p:sp>
      <p:sp>
        <p:nvSpPr>
          <p:cNvPr id="133" name="Google Shape;133;p22"/>
          <p:cNvSpPr/>
          <p:nvPr/>
        </p:nvSpPr>
        <p:spPr>
          <a:xfrm>
            <a:off x="6196400" y="1837413"/>
            <a:ext cx="692700" cy="808500"/>
          </a:xfrm>
          <a:prstGeom prst="roundRect">
            <a:avLst>
              <a:gd name="adj" fmla="val 16667"/>
            </a:avLst>
          </a:prstGeom>
          <a:solidFill>
            <a:schemeClr val="lt1"/>
          </a:solidFill>
          <a:ln w="2857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p22"/>
          <p:cNvPicPr preferRelativeResize="0"/>
          <p:nvPr/>
        </p:nvPicPr>
        <p:blipFill>
          <a:blip r:embed="rId6">
            <a:alphaModFix/>
          </a:blip>
          <a:stretch>
            <a:fillRect/>
          </a:stretch>
        </p:blipFill>
        <p:spPr>
          <a:xfrm>
            <a:off x="6271748" y="1907477"/>
            <a:ext cx="542025" cy="668352"/>
          </a:xfrm>
          <a:prstGeom prst="rect">
            <a:avLst/>
          </a:prstGeom>
          <a:noFill/>
          <a:ln>
            <a:noFill/>
          </a:ln>
        </p:spPr>
      </p:pic>
      <p:sp>
        <p:nvSpPr>
          <p:cNvPr id="135" name="Google Shape;135;p22"/>
          <p:cNvSpPr txBox="1"/>
          <p:nvPr/>
        </p:nvSpPr>
        <p:spPr>
          <a:xfrm rot="-1558773">
            <a:off x="3942715" y="1490196"/>
            <a:ext cx="997830" cy="40009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PyStan</a:t>
            </a:r>
            <a:endParaRPr>
              <a:solidFill>
                <a:schemeClr val="dk2"/>
              </a:solidFill>
              <a:latin typeface="Google Sans"/>
              <a:ea typeface="Google Sans"/>
              <a:cs typeface="Google Sans"/>
              <a:sym typeface="Google Sans"/>
            </a:endParaRPr>
          </a:p>
        </p:txBody>
      </p:sp>
      <p:sp>
        <p:nvSpPr>
          <p:cNvPr id="136" name="Google Shape;136;p22"/>
          <p:cNvSpPr txBox="1"/>
          <p:nvPr/>
        </p:nvSpPr>
        <p:spPr>
          <a:xfrm rot="1551361">
            <a:off x="3914443" y="2575788"/>
            <a:ext cx="997452" cy="4001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RStan</a:t>
            </a:r>
            <a:endParaRPr>
              <a:solidFill>
                <a:schemeClr val="dk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Prophet forecasting model</a:t>
            </a:r>
            <a:endParaRPr/>
          </a:p>
        </p:txBody>
      </p:sp>
      <p:grpSp>
        <p:nvGrpSpPr>
          <p:cNvPr id="142" name="Google Shape;142;p23"/>
          <p:cNvGrpSpPr/>
          <p:nvPr/>
        </p:nvGrpSpPr>
        <p:grpSpPr>
          <a:xfrm>
            <a:off x="1560788" y="1786375"/>
            <a:ext cx="6022425" cy="1414400"/>
            <a:chOff x="1636988" y="1786375"/>
            <a:chExt cx="6022425" cy="1414400"/>
          </a:xfrm>
        </p:grpSpPr>
        <p:sp>
          <p:nvSpPr>
            <p:cNvPr id="143" name="Google Shape;143;p23"/>
            <p:cNvSpPr/>
            <p:nvPr/>
          </p:nvSpPr>
          <p:spPr>
            <a:xfrm>
              <a:off x="4316263" y="1786375"/>
              <a:ext cx="593100" cy="615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3741688" y="1786375"/>
              <a:ext cx="574500" cy="615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909363" y="1786375"/>
              <a:ext cx="533100" cy="615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2966013" y="1798474"/>
              <a:ext cx="2550350" cy="277625"/>
            </a:xfrm>
            <a:prstGeom prst="rect">
              <a:avLst/>
            </a:prstGeom>
            <a:noFill/>
            <a:ln>
              <a:noFill/>
            </a:ln>
          </p:spPr>
        </p:pic>
        <p:sp>
          <p:nvSpPr>
            <p:cNvPr id="147" name="Google Shape;147;p23"/>
            <p:cNvSpPr txBox="1"/>
            <p:nvPr/>
          </p:nvSpPr>
          <p:spPr>
            <a:xfrm>
              <a:off x="1636988" y="2800575"/>
              <a:ext cx="11910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Growth</a:t>
              </a:r>
              <a:endParaRPr>
                <a:solidFill>
                  <a:schemeClr val="dk2"/>
                </a:solidFill>
                <a:latin typeface="Google Sans"/>
                <a:ea typeface="Google Sans"/>
                <a:cs typeface="Google Sans"/>
                <a:sym typeface="Google Sans"/>
              </a:endParaRPr>
            </a:p>
          </p:txBody>
        </p:sp>
        <p:sp>
          <p:nvSpPr>
            <p:cNvPr id="148" name="Google Shape;148;p23"/>
            <p:cNvSpPr txBox="1"/>
            <p:nvPr/>
          </p:nvSpPr>
          <p:spPr>
            <a:xfrm>
              <a:off x="3247450" y="2800575"/>
              <a:ext cx="11910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Seasonality</a:t>
              </a:r>
              <a:endParaRPr>
                <a:solidFill>
                  <a:schemeClr val="dk2"/>
                </a:solidFill>
                <a:latin typeface="Google Sans"/>
                <a:ea typeface="Google Sans"/>
                <a:cs typeface="Google Sans"/>
                <a:sym typeface="Google Sans"/>
              </a:endParaRPr>
            </a:p>
          </p:txBody>
        </p:sp>
        <p:sp>
          <p:nvSpPr>
            <p:cNvPr id="149" name="Google Shape;149;p23"/>
            <p:cNvSpPr txBox="1"/>
            <p:nvPr/>
          </p:nvSpPr>
          <p:spPr>
            <a:xfrm>
              <a:off x="4857938" y="2800575"/>
              <a:ext cx="11910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Holidays</a:t>
              </a:r>
              <a:endParaRPr>
                <a:solidFill>
                  <a:schemeClr val="dk2"/>
                </a:solidFill>
                <a:latin typeface="Google Sans"/>
                <a:ea typeface="Google Sans"/>
                <a:cs typeface="Google Sans"/>
                <a:sym typeface="Google Sans"/>
              </a:endParaRPr>
            </a:p>
          </p:txBody>
        </p:sp>
        <p:sp>
          <p:nvSpPr>
            <p:cNvPr id="150" name="Google Shape;150;p23"/>
            <p:cNvSpPr txBox="1"/>
            <p:nvPr/>
          </p:nvSpPr>
          <p:spPr>
            <a:xfrm>
              <a:off x="6468413" y="2800575"/>
              <a:ext cx="1191000" cy="400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Google Sans"/>
                  <a:ea typeface="Google Sans"/>
                  <a:cs typeface="Google Sans"/>
                  <a:sym typeface="Google Sans"/>
                </a:rPr>
                <a:t>error</a:t>
              </a:r>
              <a:endParaRPr>
                <a:solidFill>
                  <a:schemeClr val="dk2"/>
                </a:solidFill>
                <a:latin typeface="Google Sans"/>
                <a:ea typeface="Google Sans"/>
                <a:cs typeface="Google Sans"/>
                <a:sym typeface="Google Sans"/>
              </a:endParaRPr>
            </a:p>
          </p:txBody>
        </p:sp>
        <p:cxnSp>
          <p:nvCxnSpPr>
            <p:cNvPr id="151" name="Google Shape;151;p23"/>
            <p:cNvCxnSpPr>
              <a:stCxn id="144" idx="1"/>
              <a:endCxn id="147" idx="0"/>
            </p:cNvCxnSpPr>
            <p:nvPr/>
          </p:nvCxnSpPr>
          <p:spPr>
            <a:xfrm flipH="1">
              <a:off x="2232388" y="2094325"/>
              <a:ext cx="1509300" cy="706200"/>
            </a:xfrm>
            <a:prstGeom prst="straightConnector1">
              <a:avLst/>
            </a:prstGeom>
            <a:noFill/>
            <a:ln w="9525" cap="flat" cmpd="sng">
              <a:solidFill>
                <a:schemeClr val="dk2"/>
              </a:solidFill>
              <a:prstDash val="solid"/>
              <a:round/>
              <a:headEnd type="none" w="med" len="med"/>
              <a:tailEnd type="triangle" w="med" len="med"/>
            </a:ln>
          </p:spPr>
        </p:cxnSp>
        <p:cxnSp>
          <p:nvCxnSpPr>
            <p:cNvPr id="152" name="Google Shape;152;p23"/>
            <p:cNvCxnSpPr>
              <a:stCxn id="145" idx="3"/>
              <a:endCxn id="150" idx="0"/>
            </p:cNvCxnSpPr>
            <p:nvPr/>
          </p:nvCxnSpPr>
          <p:spPr>
            <a:xfrm>
              <a:off x="5442463" y="2094325"/>
              <a:ext cx="1621500" cy="706200"/>
            </a:xfrm>
            <a:prstGeom prst="straightConnector1">
              <a:avLst/>
            </a:prstGeom>
            <a:noFill/>
            <a:ln w="9525" cap="flat" cmpd="sng">
              <a:solidFill>
                <a:schemeClr val="dk2"/>
              </a:solidFill>
              <a:prstDash val="solid"/>
              <a:round/>
              <a:headEnd type="none" w="med" len="med"/>
              <a:tailEnd type="triangle" w="med" len="med"/>
            </a:ln>
          </p:spPr>
        </p:cxnSp>
        <p:cxnSp>
          <p:nvCxnSpPr>
            <p:cNvPr id="153" name="Google Shape;153;p23"/>
            <p:cNvCxnSpPr>
              <a:stCxn id="145" idx="1"/>
              <a:endCxn id="149" idx="0"/>
            </p:cNvCxnSpPr>
            <p:nvPr/>
          </p:nvCxnSpPr>
          <p:spPr>
            <a:xfrm>
              <a:off x="4909363" y="2094325"/>
              <a:ext cx="544200" cy="706200"/>
            </a:xfrm>
            <a:prstGeom prst="straightConnector1">
              <a:avLst/>
            </a:prstGeom>
            <a:noFill/>
            <a:ln w="9525" cap="flat" cmpd="sng">
              <a:solidFill>
                <a:schemeClr val="dk2"/>
              </a:solidFill>
              <a:prstDash val="solid"/>
              <a:round/>
              <a:headEnd type="none" w="med" len="med"/>
              <a:tailEnd type="triangle" w="med" len="med"/>
            </a:ln>
          </p:spPr>
        </p:cxnSp>
        <p:cxnSp>
          <p:nvCxnSpPr>
            <p:cNvPr id="154" name="Google Shape;154;p23"/>
            <p:cNvCxnSpPr>
              <a:stCxn id="144" idx="3"/>
              <a:endCxn id="148" idx="0"/>
            </p:cNvCxnSpPr>
            <p:nvPr/>
          </p:nvCxnSpPr>
          <p:spPr>
            <a:xfrm flipH="1">
              <a:off x="3843088" y="2094325"/>
              <a:ext cx="473100" cy="7062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a:spLocks noGrp="1"/>
          </p:cNvSpPr>
          <p:nvPr>
            <p:ph type="body" idx="1"/>
          </p:nvPr>
        </p:nvSpPr>
        <p:spPr>
          <a:xfrm>
            <a:off x="311700" y="1152475"/>
            <a:ext cx="4260300" cy="37383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A piecewise linear or logistic growth curve trend. Prophet automatically detects changes in trends by selecting changepoints from the data</a:t>
            </a:r>
            <a:endParaRPr/>
          </a:p>
          <a:p>
            <a:pPr marL="457200" lvl="0" indent="-334327" algn="l" rtl="0">
              <a:spcBef>
                <a:spcPts val="1000"/>
              </a:spcBef>
              <a:spcAft>
                <a:spcPts val="0"/>
              </a:spcAft>
              <a:buSzPct val="100000"/>
              <a:buChar char="●"/>
            </a:pPr>
            <a:r>
              <a:rPr lang="en"/>
              <a:t>A yearly seasonal component modeled using Fourier series</a:t>
            </a:r>
            <a:endParaRPr/>
          </a:p>
          <a:p>
            <a:pPr marL="457200" lvl="0" indent="-334327" algn="l" rtl="0">
              <a:spcBef>
                <a:spcPts val="1000"/>
              </a:spcBef>
              <a:spcAft>
                <a:spcPts val="0"/>
              </a:spcAft>
              <a:buSzPct val="100000"/>
              <a:buChar char="●"/>
            </a:pPr>
            <a:r>
              <a:rPr lang="en"/>
              <a:t>A weekly seasonal component modeled using Fourier series</a:t>
            </a:r>
            <a:endParaRPr/>
          </a:p>
          <a:p>
            <a:pPr marL="457200" lvl="0" indent="-334327" algn="l" rtl="0">
              <a:spcBef>
                <a:spcPts val="1000"/>
              </a:spcBef>
              <a:spcAft>
                <a:spcPts val="0"/>
              </a:spcAft>
              <a:buSzPct val="100000"/>
              <a:buChar char="●"/>
            </a:pPr>
            <a:r>
              <a:rPr lang="en"/>
              <a:t>A list of important holidays or special events</a:t>
            </a:r>
            <a:endParaRPr/>
          </a:p>
          <a:p>
            <a:pPr marL="457200" lvl="0" indent="-334327" algn="l" rtl="0">
              <a:spcBef>
                <a:spcPts val="1000"/>
              </a:spcBef>
              <a:spcAft>
                <a:spcPts val="1000"/>
              </a:spcAft>
              <a:buSzPct val="100000"/>
              <a:buChar char="●"/>
            </a:pPr>
            <a:r>
              <a:rPr lang="en"/>
              <a:t>Any additional regressors or custom seasonalities</a:t>
            </a:r>
            <a:endParaRPr/>
          </a:p>
        </p:txBody>
      </p:sp>
      <p:sp>
        <p:nvSpPr>
          <p:cNvPr id="160" name="Google Shape;160;p24"/>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Additive regression model</a:t>
            </a:r>
            <a:endParaRPr/>
          </a:p>
        </p:txBody>
      </p:sp>
      <p:pic>
        <p:nvPicPr>
          <p:cNvPr id="161" name="Google Shape;161;p24"/>
          <p:cNvPicPr preferRelativeResize="0"/>
          <p:nvPr/>
        </p:nvPicPr>
        <p:blipFill>
          <a:blip r:embed="rId3">
            <a:alphaModFix/>
          </a:blip>
          <a:stretch>
            <a:fillRect/>
          </a:stretch>
        </p:blipFill>
        <p:spPr>
          <a:xfrm>
            <a:off x="4614075" y="962950"/>
            <a:ext cx="4212669" cy="410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599350" y="2381625"/>
            <a:ext cx="3424611" cy="2039375"/>
          </a:xfrm>
          <a:prstGeom prst="rect">
            <a:avLst/>
          </a:prstGeom>
          <a:noFill/>
          <a:ln>
            <a:noFill/>
          </a:ln>
        </p:spPr>
      </p:pic>
      <p:sp>
        <p:nvSpPr>
          <p:cNvPr id="167" name="Google Shape;167;p25"/>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Trend model</a:t>
            </a:r>
            <a:endParaRPr i="1"/>
          </a:p>
        </p:txBody>
      </p:sp>
      <p:sp>
        <p:nvSpPr>
          <p:cNvPr id="168" name="Google Shape;168;p25"/>
          <p:cNvSpPr txBox="1">
            <a:spLocks noGrp="1"/>
          </p:cNvSpPr>
          <p:nvPr>
            <p:ph type="body" idx="1"/>
          </p:nvPr>
        </p:nvSpPr>
        <p:spPr>
          <a:xfrm>
            <a:off x="311700" y="1152475"/>
            <a:ext cx="3999900" cy="1047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Linear with changepoints</a:t>
            </a:r>
            <a:endParaRPr/>
          </a:p>
        </p:txBody>
      </p:sp>
      <p:sp>
        <p:nvSpPr>
          <p:cNvPr id="169" name="Google Shape;169;p2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Nonlinear with saturating growth</a:t>
            </a:r>
            <a:endParaRPr/>
          </a:p>
        </p:txBody>
      </p:sp>
      <p:pic>
        <p:nvPicPr>
          <p:cNvPr id="170" name="Google Shape;170;p25"/>
          <p:cNvPicPr preferRelativeResize="0"/>
          <p:nvPr/>
        </p:nvPicPr>
        <p:blipFill>
          <a:blip r:embed="rId4">
            <a:alphaModFix/>
          </a:blip>
          <a:stretch>
            <a:fillRect/>
          </a:stretch>
        </p:blipFill>
        <p:spPr>
          <a:xfrm>
            <a:off x="311700" y="1618623"/>
            <a:ext cx="2714770" cy="269825"/>
          </a:xfrm>
          <a:prstGeom prst="rect">
            <a:avLst/>
          </a:prstGeom>
          <a:noFill/>
          <a:ln>
            <a:noFill/>
          </a:ln>
        </p:spPr>
      </p:pic>
      <p:pic>
        <p:nvPicPr>
          <p:cNvPr id="171" name="Google Shape;171;p25"/>
          <p:cNvPicPr preferRelativeResize="0"/>
          <p:nvPr/>
        </p:nvPicPr>
        <p:blipFill>
          <a:blip r:embed="rId5">
            <a:alphaModFix/>
          </a:blip>
          <a:stretch>
            <a:fillRect/>
          </a:stretch>
        </p:blipFill>
        <p:spPr>
          <a:xfrm>
            <a:off x="4832399" y="1531847"/>
            <a:ext cx="3595050" cy="443375"/>
          </a:xfrm>
          <a:prstGeom prst="rect">
            <a:avLst/>
          </a:prstGeom>
          <a:noFill/>
          <a:ln>
            <a:noFill/>
          </a:ln>
        </p:spPr>
      </p:pic>
      <p:pic>
        <p:nvPicPr>
          <p:cNvPr id="172" name="Google Shape;172;p25"/>
          <p:cNvPicPr preferRelativeResize="0"/>
          <p:nvPr/>
        </p:nvPicPr>
        <p:blipFill>
          <a:blip r:embed="rId6">
            <a:alphaModFix/>
          </a:blip>
          <a:stretch>
            <a:fillRect/>
          </a:stretch>
        </p:blipFill>
        <p:spPr>
          <a:xfrm>
            <a:off x="4917625" y="2381637"/>
            <a:ext cx="3424601" cy="20393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4917625" y="2381626"/>
            <a:ext cx="3424601" cy="2039362"/>
          </a:xfrm>
          <a:prstGeom prst="rect">
            <a:avLst/>
          </a:prstGeom>
          <a:noFill/>
          <a:ln>
            <a:noFill/>
          </a:ln>
        </p:spPr>
      </p:pic>
      <p:sp>
        <p:nvSpPr>
          <p:cNvPr id="178" name="Google Shape;178;p26"/>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Trend model</a:t>
            </a:r>
            <a:endParaRPr i="1"/>
          </a:p>
        </p:txBody>
      </p:sp>
      <p:sp>
        <p:nvSpPr>
          <p:cNvPr id="179" name="Google Shape;179;p26"/>
          <p:cNvSpPr txBox="1">
            <a:spLocks noGrp="1"/>
          </p:cNvSpPr>
          <p:nvPr>
            <p:ph type="body" idx="1"/>
          </p:nvPr>
        </p:nvSpPr>
        <p:spPr>
          <a:xfrm>
            <a:off x="311700" y="1152475"/>
            <a:ext cx="3999900" cy="41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Linear with changepoints</a:t>
            </a:r>
            <a:endParaRPr/>
          </a:p>
        </p:txBody>
      </p:sp>
      <p:sp>
        <p:nvSpPr>
          <p:cNvPr id="180" name="Google Shape;180;p26"/>
          <p:cNvSpPr txBox="1">
            <a:spLocks noGrp="1"/>
          </p:cNvSpPr>
          <p:nvPr>
            <p:ph type="body" idx="2"/>
          </p:nvPr>
        </p:nvSpPr>
        <p:spPr>
          <a:xfrm>
            <a:off x="4832400" y="1152475"/>
            <a:ext cx="3999900" cy="41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Nonlinear with saturating growth</a:t>
            </a:r>
            <a:endParaRPr/>
          </a:p>
        </p:txBody>
      </p:sp>
      <p:pic>
        <p:nvPicPr>
          <p:cNvPr id="181" name="Google Shape;181;p26"/>
          <p:cNvPicPr preferRelativeResize="0"/>
          <p:nvPr/>
        </p:nvPicPr>
        <p:blipFill>
          <a:blip r:embed="rId4">
            <a:alphaModFix/>
          </a:blip>
          <a:stretch>
            <a:fillRect/>
          </a:stretch>
        </p:blipFill>
        <p:spPr>
          <a:xfrm>
            <a:off x="311700" y="1618623"/>
            <a:ext cx="2714770" cy="269825"/>
          </a:xfrm>
          <a:prstGeom prst="rect">
            <a:avLst/>
          </a:prstGeom>
          <a:noFill/>
          <a:ln>
            <a:noFill/>
          </a:ln>
        </p:spPr>
      </p:pic>
      <p:pic>
        <p:nvPicPr>
          <p:cNvPr id="182" name="Google Shape;182;p26"/>
          <p:cNvPicPr preferRelativeResize="0"/>
          <p:nvPr/>
        </p:nvPicPr>
        <p:blipFill>
          <a:blip r:embed="rId5">
            <a:alphaModFix/>
          </a:blip>
          <a:stretch>
            <a:fillRect/>
          </a:stretch>
        </p:blipFill>
        <p:spPr>
          <a:xfrm>
            <a:off x="4832399" y="1531847"/>
            <a:ext cx="3595050" cy="443375"/>
          </a:xfrm>
          <a:prstGeom prst="rect">
            <a:avLst/>
          </a:prstGeom>
          <a:noFill/>
          <a:ln>
            <a:noFill/>
          </a:ln>
        </p:spPr>
      </p:pic>
      <p:pic>
        <p:nvPicPr>
          <p:cNvPr id="183" name="Google Shape;183;p26"/>
          <p:cNvPicPr preferRelativeResize="0"/>
          <p:nvPr/>
        </p:nvPicPr>
        <p:blipFill>
          <a:blip r:embed="rId6">
            <a:alphaModFix/>
          </a:blip>
          <a:stretch>
            <a:fillRect/>
          </a:stretch>
        </p:blipFill>
        <p:spPr>
          <a:xfrm>
            <a:off x="599350" y="2381625"/>
            <a:ext cx="3424611" cy="203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Changepoints</a:t>
            </a:r>
            <a:endParaRPr/>
          </a:p>
        </p:txBody>
      </p:sp>
      <p:sp>
        <p:nvSpPr>
          <p:cNvPr id="189" name="Google Shape;189;p27"/>
          <p:cNvSpPr txBox="1"/>
          <p:nvPr/>
        </p:nvSpPr>
        <p:spPr>
          <a:xfrm>
            <a:off x="1170150" y="2016727"/>
            <a:ext cx="3165000" cy="43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Expected capacity (for logistic trend)</a:t>
            </a:r>
            <a:endParaRPr>
              <a:solidFill>
                <a:srgbClr val="666666"/>
              </a:solidFill>
              <a:latin typeface="Google Sans"/>
              <a:ea typeface="Google Sans"/>
              <a:cs typeface="Google Sans"/>
              <a:sym typeface="Google Sans"/>
            </a:endParaRPr>
          </a:p>
        </p:txBody>
      </p:sp>
      <p:pic>
        <p:nvPicPr>
          <p:cNvPr id="190" name="Google Shape;190;p27"/>
          <p:cNvPicPr preferRelativeResize="0"/>
          <p:nvPr/>
        </p:nvPicPr>
        <p:blipFill>
          <a:blip r:embed="rId3">
            <a:alphaModFix/>
          </a:blip>
          <a:stretch>
            <a:fillRect/>
          </a:stretch>
        </p:blipFill>
        <p:spPr>
          <a:xfrm>
            <a:off x="772575" y="2938283"/>
            <a:ext cx="1452925" cy="704450"/>
          </a:xfrm>
          <a:prstGeom prst="rect">
            <a:avLst/>
          </a:prstGeom>
          <a:noFill/>
          <a:ln>
            <a:noFill/>
          </a:ln>
        </p:spPr>
      </p:pic>
      <p:pic>
        <p:nvPicPr>
          <p:cNvPr id="191" name="Google Shape;191;p27"/>
          <p:cNvPicPr preferRelativeResize="0"/>
          <p:nvPr/>
        </p:nvPicPr>
        <p:blipFill>
          <a:blip r:embed="rId4">
            <a:alphaModFix/>
          </a:blip>
          <a:stretch>
            <a:fillRect/>
          </a:stretch>
        </p:blipFill>
        <p:spPr>
          <a:xfrm>
            <a:off x="772563" y="1483325"/>
            <a:ext cx="2714770" cy="269825"/>
          </a:xfrm>
          <a:prstGeom prst="rect">
            <a:avLst/>
          </a:prstGeom>
          <a:noFill/>
          <a:ln>
            <a:noFill/>
          </a:ln>
        </p:spPr>
      </p:pic>
      <p:pic>
        <p:nvPicPr>
          <p:cNvPr id="192" name="Google Shape;192;p27"/>
          <p:cNvPicPr preferRelativeResize="0"/>
          <p:nvPr/>
        </p:nvPicPr>
        <p:blipFill>
          <a:blip r:embed="rId5">
            <a:alphaModFix/>
          </a:blip>
          <a:stretch>
            <a:fillRect/>
          </a:stretch>
        </p:blipFill>
        <p:spPr>
          <a:xfrm>
            <a:off x="788114" y="3712319"/>
            <a:ext cx="2714775" cy="506758"/>
          </a:xfrm>
          <a:prstGeom prst="rect">
            <a:avLst/>
          </a:prstGeom>
          <a:noFill/>
          <a:ln>
            <a:noFill/>
          </a:ln>
        </p:spPr>
      </p:pic>
      <p:pic>
        <p:nvPicPr>
          <p:cNvPr id="193" name="Google Shape;193;p27"/>
          <p:cNvPicPr preferRelativeResize="0"/>
          <p:nvPr/>
        </p:nvPicPr>
        <p:blipFill>
          <a:blip r:embed="rId6">
            <a:alphaModFix/>
          </a:blip>
          <a:stretch>
            <a:fillRect/>
          </a:stretch>
        </p:blipFill>
        <p:spPr>
          <a:xfrm>
            <a:off x="772572" y="2558305"/>
            <a:ext cx="129850" cy="178550"/>
          </a:xfrm>
          <a:prstGeom prst="rect">
            <a:avLst/>
          </a:prstGeom>
          <a:noFill/>
          <a:ln>
            <a:noFill/>
          </a:ln>
        </p:spPr>
      </p:pic>
      <p:pic>
        <p:nvPicPr>
          <p:cNvPr id="194" name="Google Shape;194;p27"/>
          <p:cNvPicPr preferRelativeResize="0"/>
          <p:nvPr/>
        </p:nvPicPr>
        <p:blipFill>
          <a:blip r:embed="rId7">
            <a:alphaModFix/>
          </a:blip>
          <a:stretch>
            <a:fillRect/>
          </a:stretch>
        </p:blipFill>
        <p:spPr>
          <a:xfrm>
            <a:off x="839731" y="4469360"/>
            <a:ext cx="111125" cy="155575"/>
          </a:xfrm>
          <a:prstGeom prst="rect">
            <a:avLst/>
          </a:prstGeom>
          <a:noFill/>
          <a:ln>
            <a:noFill/>
          </a:ln>
        </p:spPr>
      </p:pic>
      <p:pic>
        <p:nvPicPr>
          <p:cNvPr id="195" name="Google Shape;195;p27"/>
          <p:cNvPicPr preferRelativeResize="0"/>
          <p:nvPr/>
        </p:nvPicPr>
        <p:blipFill>
          <a:blip r:embed="rId8">
            <a:alphaModFix/>
          </a:blip>
          <a:stretch>
            <a:fillRect/>
          </a:stretch>
        </p:blipFill>
        <p:spPr>
          <a:xfrm>
            <a:off x="3373675" y="2588319"/>
            <a:ext cx="183150" cy="118500"/>
          </a:xfrm>
          <a:prstGeom prst="rect">
            <a:avLst/>
          </a:prstGeom>
          <a:noFill/>
          <a:ln>
            <a:noFill/>
          </a:ln>
        </p:spPr>
      </p:pic>
      <p:pic>
        <p:nvPicPr>
          <p:cNvPr id="196" name="Google Shape;196;p27"/>
          <p:cNvPicPr preferRelativeResize="0"/>
          <p:nvPr/>
        </p:nvPicPr>
        <p:blipFill rotWithShape="1">
          <a:blip r:embed="rId9">
            <a:alphaModFix/>
          </a:blip>
          <a:srcRect l="52381" r="37518" b="54101"/>
          <a:stretch/>
        </p:blipFill>
        <p:spPr>
          <a:xfrm>
            <a:off x="762650" y="2131565"/>
            <a:ext cx="363126" cy="203500"/>
          </a:xfrm>
          <a:prstGeom prst="rect">
            <a:avLst/>
          </a:prstGeom>
          <a:noFill/>
          <a:ln>
            <a:noFill/>
          </a:ln>
        </p:spPr>
      </p:pic>
      <p:sp>
        <p:nvSpPr>
          <p:cNvPr id="197" name="Google Shape;197;p27"/>
          <p:cNvSpPr txBox="1"/>
          <p:nvPr/>
        </p:nvSpPr>
        <p:spPr>
          <a:xfrm>
            <a:off x="1138904" y="2441340"/>
            <a:ext cx="1236300" cy="43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Growth rate</a:t>
            </a:r>
            <a:endParaRPr>
              <a:solidFill>
                <a:srgbClr val="666666"/>
              </a:solidFill>
              <a:latin typeface="Google Sans"/>
              <a:ea typeface="Google Sans"/>
              <a:cs typeface="Google Sans"/>
              <a:sym typeface="Google Sans"/>
            </a:endParaRPr>
          </a:p>
        </p:txBody>
      </p:sp>
      <p:pic>
        <p:nvPicPr>
          <p:cNvPr id="198" name="Google Shape;198;p27"/>
          <p:cNvPicPr preferRelativeResize="0"/>
          <p:nvPr/>
        </p:nvPicPr>
        <p:blipFill>
          <a:blip r:embed="rId9">
            <a:alphaModFix/>
          </a:blip>
          <a:stretch>
            <a:fillRect/>
          </a:stretch>
        </p:blipFill>
        <p:spPr>
          <a:xfrm>
            <a:off x="4570774" y="1414099"/>
            <a:ext cx="3595050" cy="443375"/>
          </a:xfrm>
          <a:prstGeom prst="rect">
            <a:avLst/>
          </a:prstGeom>
          <a:noFill/>
          <a:ln>
            <a:noFill/>
          </a:ln>
        </p:spPr>
      </p:pic>
      <p:sp>
        <p:nvSpPr>
          <p:cNvPr id="199" name="Google Shape;199;p27"/>
          <p:cNvSpPr/>
          <p:nvPr/>
        </p:nvSpPr>
        <p:spPr>
          <a:xfrm>
            <a:off x="762638" y="1438690"/>
            <a:ext cx="2822400" cy="3516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560850" y="1383790"/>
            <a:ext cx="3668100" cy="5067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txBox="1"/>
          <p:nvPr/>
        </p:nvSpPr>
        <p:spPr>
          <a:xfrm>
            <a:off x="3734325" y="2430965"/>
            <a:ext cx="1708500" cy="43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Offset parameter</a:t>
            </a:r>
            <a:endParaRPr>
              <a:solidFill>
                <a:srgbClr val="666666"/>
              </a:solidFill>
              <a:latin typeface="Google Sans"/>
              <a:ea typeface="Google Sans"/>
              <a:cs typeface="Google Sans"/>
              <a:sym typeface="Google Sans"/>
            </a:endParaRPr>
          </a:p>
        </p:txBody>
      </p:sp>
      <p:sp>
        <p:nvSpPr>
          <p:cNvPr id="202" name="Google Shape;202;p27"/>
          <p:cNvSpPr txBox="1"/>
          <p:nvPr/>
        </p:nvSpPr>
        <p:spPr>
          <a:xfrm>
            <a:off x="2396286" y="2970459"/>
            <a:ext cx="3221400" cy="60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Vector representing the sum of changepoints up until time </a:t>
            </a:r>
            <a:r>
              <a:rPr lang="en" i="1">
                <a:solidFill>
                  <a:srgbClr val="666666"/>
                </a:solidFill>
                <a:latin typeface="Courier New"/>
                <a:ea typeface="Courier New"/>
                <a:cs typeface="Courier New"/>
                <a:sym typeface="Courier New"/>
              </a:rPr>
              <a:t>t</a:t>
            </a:r>
            <a:endParaRPr i="1">
              <a:solidFill>
                <a:srgbClr val="666666"/>
              </a:solidFill>
              <a:latin typeface="Courier New"/>
              <a:ea typeface="Courier New"/>
              <a:cs typeface="Courier New"/>
              <a:sym typeface="Courier New"/>
            </a:endParaRPr>
          </a:p>
        </p:txBody>
      </p:sp>
      <p:sp>
        <p:nvSpPr>
          <p:cNvPr id="203" name="Google Shape;203;p27"/>
          <p:cNvSpPr txBox="1"/>
          <p:nvPr/>
        </p:nvSpPr>
        <p:spPr>
          <a:xfrm>
            <a:off x="1164368" y="4330565"/>
            <a:ext cx="2343600" cy="43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Vector of rate adjustments</a:t>
            </a:r>
            <a:endParaRPr>
              <a:solidFill>
                <a:srgbClr val="666666"/>
              </a:solidFill>
              <a:latin typeface="Google Sans"/>
              <a:ea typeface="Google Sans"/>
              <a:cs typeface="Google Sans"/>
              <a:sym typeface="Google Sans"/>
            </a:endParaRPr>
          </a:p>
        </p:txBody>
      </p:sp>
      <p:sp>
        <p:nvSpPr>
          <p:cNvPr id="204" name="Google Shape;204;p27"/>
          <p:cNvSpPr txBox="1"/>
          <p:nvPr/>
        </p:nvSpPr>
        <p:spPr>
          <a:xfrm>
            <a:off x="3748544" y="3663452"/>
            <a:ext cx="5049000" cy="60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solidFill>
                  <a:srgbClr val="666666"/>
                </a:solidFill>
                <a:latin typeface="Google Sans"/>
                <a:ea typeface="Google Sans"/>
                <a:cs typeface="Google Sans"/>
                <a:sym typeface="Google Sans"/>
              </a:rPr>
              <a:t>Vector representing the adjustment to </a:t>
            </a:r>
            <a:r>
              <a:rPr lang="en" i="1">
                <a:solidFill>
                  <a:srgbClr val="666666"/>
                </a:solidFill>
                <a:latin typeface="Courier New"/>
                <a:ea typeface="Courier New"/>
                <a:cs typeface="Courier New"/>
                <a:sym typeface="Courier New"/>
              </a:rPr>
              <a:t>m</a:t>
            </a:r>
            <a:r>
              <a:rPr lang="en">
                <a:solidFill>
                  <a:srgbClr val="666666"/>
                </a:solidFill>
                <a:latin typeface="Google Sans"/>
                <a:ea typeface="Google Sans"/>
                <a:cs typeface="Google Sans"/>
                <a:sym typeface="Google Sans"/>
              </a:rPr>
              <a:t> which is necessary to connect the endpoints of the line segments</a:t>
            </a:r>
            <a:endParaRPr i="1">
              <a:solidFill>
                <a:srgbClr val="666666"/>
              </a:solidFill>
              <a:latin typeface="Google Sans"/>
              <a:ea typeface="Google Sans"/>
              <a:cs typeface="Google Sans"/>
              <a:sym typeface="Google Sans"/>
            </a:endParaRPr>
          </a:p>
        </p:txBody>
      </p:sp>
      <p:sp>
        <p:nvSpPr>
          <p:cNvPr id="205" name="Google Shape;205;p27"/>
          <p:cNvSpPr txBox="1"/>
          <p:nvPr/>
        </p:nvSpPr>
        <p:spPr>
          <a:xfrm>
            <a:off x="1794638" y="1087087"/>
            <a:ext cx="758400" cy="35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a:solidFill>
                  <a:srgbClr val="666666"/>
                </a:solidFill>
                <a:latin typeface="Google Sans"/>
                <a:ea typeface="Google Sans"/>
                <a:cs typeface="Google Sans"/>
                <a:sym typeface="Google Sans"/>
              </a:rPr>
              <a:t>Linear</a:t>
            </a:r>
            <a:endParaRPr>
              <a:solidFill>
                <a:srgbClr val="666666"/>
              </a:solidFill>
              <a:latin typeface="Google Sans"/>
              <a:ea typeface="Google Sans"/>
              <a:cs typeface="Google Sans"/>
              <a:sym typeface="Google Sans"/>
            </a:endParaRPr>
          </a:p>
        </p:txBody>
      </p:sp>
      <p:sp>
        <p:nvSpPr>
          <p:cNvPr id="206" name="Google Shape;206;p27"/>
          <p:cNvSpPr txBox="1"/>
          <p:nvPr/>
        </p:nvSpPr>
        <p:spPr>
          <a:xfrm>
            <a:off x="5974750" y="1019590"/>
            <a:ext cx="840300" cy="3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a:solidFill>
                  <a:srgbClr val="666666"/>
                </a:solidFill>
                <a:latin typeface="Google Sans"/>
                <a:ea typeface="Google Sans"/>
                <a:cs typeface="Google Sans"/>
                <a:sym typeface="Google Sans"/>
              </a:rPr>
              <a:t>Logistic</a:t>
            </a:r>
            <a:endParaRPr>
              <a:solidFill>
                <a:srgbClr val="666666"/>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Seasonality</a:t>
            </a:r>
            <a:endParaRPr/>
          </a:p>
        </p:txBody>
      </p:sp>
      <p:pic>
        <p:nvPicPr>
          <p:cNvPr id="212" name="Google Shape;212;p28"/>
          <p:cNvPicPr preferRelativeResize="0"/>
          <p:nvPr/>
        </p:nvPicPr>
        <p:blipFill>
          <a:blip r:embed="rId3">
            <a:alphaModFix/>
          </a:blip>
          <a:stretch>
            <a:fillRect/>
          </a:stretch>
        </p:blipFill>
        <p:spPr>
          <a:xfrm>
            <a:off x="805342" y="1295375"/>
            <a:ext cx="3989525" cy="638825"/>
          </a:xfrm>
          <a:prstGeom prst="rect">
            <a:avLst/>
          </a:prstGeom>
          <a:noFill/>
          <a:ln>
            <a:noFill/>
          </a:ln>
        </p:spPr>
      </p:pic>
      <p:pic>
        <p:nvPicPr>
          <p:cNvPr id="213" name="Google Shape;213;p28"/>
          <p:cNvPicPr preferRelativeResize="0"/>
          <p:nvPr/>
        </p:nvPicPr>
        <p:blipFill>
          <a:blip r:embed="rId4">
            <a:alphaModFix/>
          </a:blip>
          <a:stretch>
            <a:fillRect/>
          </a:stretch>
        </p:blipFill>
        <p:spPr>
          <a:xfrm>
            <a:off x="5188250" y="1844400"/>
            <a:ext cx="3644050" cy="2190100"/>
          </a:xfrm>
          <a:prstGeom prst="rect">
            <a:avLst/>
          </a:prstGeom>
          <a:noFill/>
          <a:ln>
            <a:noFill/>
          </a:ln>
        </p:spPr>
      </p:pic>
      <p:pic>
        <p:nvPicPr>
          <p:cNvPr id="214" name="Google Shape;214;p28"/>
          <p:cNvPicPr preferRelativeResize="0"/>
          <p:nvPr/>
        </p:nvPicPr>
        <p:blipFill rotWithShape="1">
          <a:blip r:embed="rId3">
            <a:alphaModFix/>
          </a:blip>
          <a:srcRect l="47720" t="59020" r="47786" b="7883"/>
          <a:stretch/>
        </p:blipFill>
        <p:spPr>
          <a:xfrm>
            <a:off x="805352" y="2381000"/>
            <a:ext cx="179250" cy="211425"/>
          </a:xfrm>
          <a:prstGeom prst="rect">
            <a:avLst/>
          </a:prstGeom>
          <a:noFill/>
          <a:ln>
            <a:noFill/>
          </a:ln>
        </p:spPr>
      </p:pic>
      <p:sp>
        <p:nvSpPr>
          <p:cNvPr id="215" name="Google Shape;215;p28"/>
          <p:cNvSpPr txBox="1">
            <a:spLocks noGrp="1"/>
          </p:cNvSpPr>
          <p:nvPr>
            <p:ph type="body" idx="1"/>
          </p:nvPr>
        </p:nvSpPr>
        <p:spPr>
          <a:xfrm>
            <a:off x="984602" y="2270125"/>
            <a:ext cx="4796400" cy="7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Period of seasonality</a:t>
            </a:r>
            <a:endParaRPr sz="1400"/>
          </a:p>
          <a:p>
            <a:pPr marL="0" lvl="0" indent="0" algn="l" rtl="0">
              <a:spcBef>
                <a:spcPts val="0"/>
              </a:spcBef>
              <a:spcAft>
                <a:spcPts val="0"/>
              </a:spcAft>
              <a:buNone/>
            </a:pPr>
            <a:r>
              <a:rPr lang="en" sz="1400"/>
              <a:t>(eg, 7 for weekly, 365.25 for yearly)</a:t>
            </a:r>
            <a:endParaRPr sz="1400"/>
          </a:p>
        </p:txBody>
      </p:sp>
      <p:sp>
        <p:nvSpPr>
          <p:cNvPr id="216" name="Google Shape;216;p28"/>
          <p:cNvSpPr txBox="1">
            <a:spLocks noGrp="1"/>
          </p:cNvSpPr>
          <p:nvPr>
            <p:ph type="body" idx="1"/>
          </p:nvPr>
        </p:nvSpPr>
        <p:spPr>
          <a:xfrm>
            <a:off x="984602" y="2940163"/>
            <a:ext cx="47964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Fourier order</a:t>
            </a:r>
            <a:endParaRPr sz="1400"/>
          </a:p>
        </p:txBody>
      </p:sp>
      <p:pic>
        <p:nvPicPr>
          <p:cNvPr id="217" name="Google Shape;217;p28"/>
          <p:cNvPicPr preferRelativeResize="0"/>
          <p:nvPr/>
        </p:nvPicPr>
        <p:blipFill rotWithShape="1">
          <a:blip r:embed="rId3">
            <a:alphaModFix/>
          </a:blip>
          <a:srcRect l="27341" t="40316" r="67473" b="26588"/>
          <a:stretch/>
        </p:blipFill>
        <p:spPr>
          <a:xfrm>
            <a:off x="752490" y="3715400"/>
            <a:ext cx="206850" cy="211425"/>
          </a:xfrm>
          <a:prstGeom prst="rect">
            <a:avLst/>
          </a:prstGeom>
          <a:noFill/>
          <a:ln>
            <a:noFill/>
          </a:ln>
        </p:spPr>
      </p:pic>
      <p:pic>
        <p:nvPicPr>
          <p:cNvPr id="218" name="Google Shape;218;p28"/>
          <p:cNvPicPr preferRelativeResize="0"/>
          <p:nvPr/>
        </p:nvPicPr>
        <p:blipFill rotWithShape="1">
          <a:blip r:embed="rId3">
            <a:alphaModFix/>
          </a:blip>
          <a:srcRect l="64539" t="36600" r="30276" b="26703"/>
          <a:stretch/>
        </p:blipFill>
        <p:spPr>
          <a:xfrm>
            <a:off x="1037820" y="3703900"/>
            <a:ext cx="206824" cy="234425"/>
          </a:xfrm>
          <a:prstGeom prst="rect">
            <a:avLst/>
          </a:prstGeom>
          <a:noFill/>
          <a:ln>
            <a:noFill/>
          </a:ln>
        </p:spPr>
      </p:pic>
      <p:sp>
        <p:nvSpPr>
          <p:cNvPr id="219" name="Google Shape;219;p28"/>
          <p:cNvSpPr txBox="1">
            <a:spLocks noGrp="1"/>
          </p:cNvSpPr>
          <p:nvPr>
            <p:ph type="body" idx="1"/>
          </p:nvPr>
        </p:nvSpPr>
        <p:spPr>
          <a:xfrm>
            <a:off x="866513" y="3618309"/>
            <a:ext cx="179400" cy="3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t>
            </a:r>
            <a:endParaRPr sz="1400"/>
          </a:p>
        </p:txBody>
      </p:sp>
      <p:sp>
        <p:nvSpPr>
          <p:cNvPr id="220" name="Google Shape;220;p28"/>
          <p:cNvSpPr txBox="1">
            <a:spLocks noGrp="1"/>
          </p:cNvSpPr>
          <p:nvPr>
            <p:ph type="body" idx="1"/>
          </p:nvPr>
        </p:nvSpPr>
        <p:spPr>
          <a:xfrm>
            <a:off x="1269920" y="3607350"/>
            <a:ext cx="47964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Fitting parameters</a:t>
            </a:r>
            <a:endParaRPr sz="1400"/>
          </a:p>
        </p:txBody>
      </p:sp>
      <p:sp>
        <p:nvSpPr>
          <p:cNvPr id="221" name="Google Shape;221;p28"/>
          <p:cNvSpPr/>
          <p:nvPr/>
        </p:nvSpPr>
        <p:spPr>
          <a:xfrm>
            <a:off x="798327" y="1331700"/>
            <a:ext cx="3989400" cy="638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8"/>
          <p:cNvPicPr preferRelativeResize="0"/>
          <p:nvPr/>
        </p:nvPicPr>
        <p:blipFill>
          <a:blip r:embed="rId5">
            <a:alphaModFix/>
          </a:blip>
          <a:stretch>
            <a:fillRect/>
          </a:stretch>
        </p:blipFill>
        <p:spPr>
          <a:xfrm>
            <a:off x="791550" y="3039230"/>
            <a:ext cx="206850" cy="1925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Holidays and special events</a:t>
            </a:r>
            <a:endParaRPr/>
          </a:p>
        </p:txBody>
      </p:sp>
      <p:pic>
        <p:nvPicPr>
          <p:cNvPr id="228" name="Google Shape;228;p29"/>
          <p:cNvPicPr preferRelativeResize="0"/>
          <p:nvPr/>
        </p:nvPicPr>
        <p:blipFill>
          <a:blip r:embed="rId3">
            <a:alphaModFix/>
          </a:blip>
          <a:stretch>
            <a:fillRect/>
          </a:stretch>
        </p:blipFill>
        <p:spPr>
          <a:xfrm>
            <a:off x="690200" y="2184025"/>
            <a:ext cx="2949250" cy="269825"/>
          </a:xfrm>
          <a:prstGeom prst="rect">
            <a:avLst/>
          </a:prstGeom>
          <a:noFill/>
          <a:ln>
            <a:noFill/>
          </a:ln>
        </p:spPr>
      </p:pic>
      <p:pic>
        <p:nvPicPr>
          <p:cNvPr id="229" name="Google Shape;229;p29"/>
          <p:cNvPicPr preferRelativeResize="0"/>
          <p:nvPr/>
        </p:nvPicPr>
        <p:blipFill>
          <a:blip r:embed="rId4">
            <a:alphaModFix/>
          </a:blip>
          <a:stretch>
            <a:fillRect/>
          </a:stretch>
        </p:blipFill>
        <p:spPr>
          <a:xfrm>
            <a:off x="690200" y="1481975"/>
            <a:ext cx="1252265" cy="269825"/>
          </a:xfrm>
          <a:prstGeom prst="rect">
            <a:avLst/>
          </a:prstGeom>
          <a:noFill/>
          <a:ln>
            <a:noFill/>
          </a:ln>
        </p:spPr>
      </p:pic>
      <p:pic>
        <p:nvPicPr>
          <p:cNvPr id="230" name="Google Shape;230;p29"/>
          <p:cNvPicPr preferRelativeResize="0"/>
          <p:nvPr/>
        </p:nvPicPr>
        <p:blipFill>
          <a:blip r:embed="rId5">
            <a:alphaModFix/>
          </a:blip>
          <a:stretch>
            <a:fillRect/>
          </a:stretch>
        </p:blipFill>
        <p:spPr>
          <a:xfrm>
            <a:off x="690200" y="2657475"/>
            <a:ext cx="270875" cy="244450"/>
          </a:xfrm>
          <a:prstGeom prst="rect">
            <a:avLst/>
          </a:prstGeom>
          <a:noFill/>
          <a:ln>
            <a:noFill/>
          </a:ln>
        </p:spPr>
      </p:pic>
      <p:pic>
        <p:nvPicPr>
          <p:cNvPr id="231" name="Google Shape;231;p29"/>
          <p:cNvPicPr preferRelativeResize="0"/>
          <p:nvPr/>
        </p:nvPicPr>
        <p:blipFill rotWithShape="1">
          <a:blip r:embed="rId4">
            <a:alphaModFix/>
          </a:blip>
          <a:srcRect l="88345"/>
          <a:stretch/>
        </p:blipFill>
        <p:spPr>
          <a:xfrm>
            <a:off x="738812" y="3105550"/>
            <a:ext cx="145950" cy="269825"/>
          </a:xfrm>
          <a:prstGeom prst="rect">
            <a:avLst/>
          </a:prstGeom>
          <a:noFill/>
          <a:ln>
            <a:noFill/>
          </a:ln>
        </p:spPr>
      </p:pic>
      <p:sp>
        <p:nvSpPr>
          <p:cNvPr id="232" name="Google Shape;232;p29"/>
          <p:cNvSpPr txBox="1">
            <a:spLocks noGrp="1"/>
          </p:cNvSpPr>
          <p:nvPr>
            <p:ph type="body" idx="1"/>
          </p:nvPr>
        </p:nvSpPr>
        <p:spPr>
          <a:xfrm>
            <a:off x="988350" y="2565950"/>
            <a:ext cx="47964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Set of past and future dates for holiday </a:t>
            </a:r>
            <a:r>
              <a:rPr lang="en" sz="1400" i="1">
                <a:latin typeface="Courier New"/>
                <a:ea typeface="Courier New"/>
                <a:cs typeface="Courier New"/>
                <a:sym typeface="Courier New"/>
              </a:rPr>
              <a:t>i</a:t>
            </a:r>
            <a:endParaRPr sz="1400" i="1">
              <a:latin typeface="Courier New"/>
              <a:ea typeface="Courier New"/>
              <a:cs typeface="Courier New"/>
              <a:sym typeface="Courier New"/>
            </a:endParaRPr>
          </a:p>
        </p:txBody>
      </p:sp>
      <p:sp>
        <p:nvSpPr>
          <p:cNvPr id="233" name="Google Shape;233;p29"/>
          <p:cNvSpPr txBox="1">
            <a:spLocks noGrp="1"/>
          </p:cNvSpPr>
          <p:nvPr>
            <p:ph type="body" idx="1"/>
          </p:nvPr>
        </p:nvSpPr>
        <p:spPr>
          <a:xfrm>
            <a:off x="988350" y="3026700"/>
            <a:ext cx="5694900" cy="42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Vector representing the change in the forecast due to each holiday</a:t>
            </a:r>
            <a:endParaRPr sz="1400"/>
          </a:p>
        </p:txBody>
      </p:sp>
      <p:sp>
        <p:nvSpPr>
          <p:cNvPr id="234" name="Google Shape;234;p29"/>
          <p:cNvSpPr/>
          <p:nvPr/>
        </p:nvSpPr>
        <p:spPr>
          <a:xfrm>
            <a:off x="690200" y="1363550"/>
            <a:ext cx="1304700" cy="506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0"/>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fitting</a:t>
            </a:r>
            <a:endParaRPr/>
          </a:p>
        </p:txBody>
      </p:sp>
      <p:sp>
        <p:nvSpPr>
          <p:cNvPr id="240" name="Google Shape;240;p30"/>
          <p:cNvSpPr txBox="1">
            <a:spLocks noGrp="1"/>
          </p:cNvSpPr>
          <p:nvPr>
            <p:ph type="body" idx="1"/>
          </p:nvPr>
        </p:nvSpPr>
        <p:spPr>
          <a:xfrm>
            <a:off x="311700" y="1152475"/>
            <a:ext cx="52500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Model is fit using Stan’s L-BFGS maximum </a:t>
            </a:r>
            <a:r>
              <a:rPr lang="en" i="1"/>
              <a:t>a posteriori</a:t>
            </a:r>
            <a:r>
              <a:rPr lang="en"/>
              <a:t> (map) estimate by default</a:t>
            </a:r>
            <a:endParaRPr/>
          </a:p>
          <a:p>
            <a:pPr marL="914400" lvl="1" indent="-317500" algn="l" rtl="0">
              <a:spcBef>
                <a:spcPts val="1000"/>
              </a:spcBef>
              <a:spcAft>
                <a:spcPts val="0"/>
              </a:spcAft>
              <a:buSzPts val="1400"/>
              <a:buChar char="○"/>
            </a:pPr>
            <a:r>
              <a:rPr lang="en"/>
              <a:t>Provides uncertainty intervals only for the trend</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
              <a:t>Analyst may choose to fit using Markov Chain Monte Carlo (mcmc) sampling</a:t>
            </a:r>
            <a:endParaRPr/>
          </a:p>
          <a:p>
            <a:pPr marL="914400" lvl="1" indent="-317500" algn="l" rtl="0">
              <a:spcBef>
                <a:spcPts val="1000"/>
              </a:spcBef>
              <a:spcAft>
                <a:spcPts val="1000"/>
              </a:spcAft>
              <a:buSzPts val="1400"/>
              <a:buChar char="○"/>
            </a:pPr>
            <a:r>
              <a:rPr lang="en" b="1"/>
              <a:t>Much </a:t>
            </a:r>
            <a:r>
              <a:rPr lang="en"/>
              <a:t>slower, but provides uncertainty intervals for all model components</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Capacities</a:t>
            </a:r>
            <a:endParaRPr/>
          </a:p>
          <a:p>
            <a:pPr marL="914400" lvl="1" indent="-317500" algn="l" rtl="0">
              <a:spcBef>
                <a:spcPts val="0"/>
              </a:spcBef>
              <a:spcAft>
                <a:spcPts val="0"/>
              </a:spcAft>
              <a:buSzPts val="1400"/>
              <a:buChar char="○"/>
            </a:pPr>
            <a:r>
              <a:rPr lang="en"/>
              <a:t>Domain knowledge for total market size</a:t>
            </a:r>
            <a:endParaRPr/>
          </a:p>
          <a:p>
            <a:pPr marL="457200" lvl="0" indent="-342900" algn="l" rtl="0">
              <a:spcBef>
                <a:spcPts val="0"/>
              </a:spcBef>
              <a:spcAft>
                <a:spcPts val="0"/>
              </a:spcAft>
              <a:buSzPts val="1800"/>
              <a:buChar char="●"/>
            </a:pPr>
            <a:r>
              <a:rPr lang="en"/>
              <a:t>Changepoints</a:t>
            </a:r>
            <a:endParaRPr/>
          </a:p>
          <a:p>
            <a:pPr marL="914400" lvl="1" indent="-317500" algn="l" rtl="0">
              <a:spcBef>
                <a:spcPts val="0"/>
              </a:spcBef>
              <a:spcAft>
                <a:spcPts val="0"/>
              </a:spcAft>
              <a:buSzPts val="1400"/>
              <a:buChar char="○"/>
            </a:pPr>
            <a:r>
              <a:rPr lang="en"/>
              <a:t>Known dates of changepoints, such as product releases</a:t>
            </a:r>
            <a:endParaRPr/>
          </a:p>
          <a:p>
            <a:pPr marL="457200" lvl="0" indent="-342900" algn="l" rtl="0">
              <a:spcBef>
                <a:spcPts val="0"/>
              </a:spcBef>
              <a:spcAft>
                <a:spcPts val="0"/>
              </a:spcAft>
              <a:buSzPts val="1800"/>
              <a:buChar char="●"/>
            </a:pPr>
            <a:r>
              <a:rPr lang="en"/>
              <a:t>Holidays and seasonality</a:t>
            </a:r>
            <a:endParaRPr/>
          </a:p>
          <a:p>
            <a:pPr marL="914400" lvl="1" indent="-317500" algn="l" rtl="0">
              <a:spcBef>
                <a:spcPts val="0"/>
              </a:spcBef>
              <a:spcAft>
                <a:spcPts val="0"/>
              </a:spcAft>
              <a:buSzPts val="1400"/>
              <a:buChar char="○"/>
            </a:pPr>
            <a:r>
              <a:rPr lang="en"/>
              <a:t>Different holidays in different regions</a:t>
            </a:r>
            <a:endParaRPr/>
          </a:p>
          <a:p>
            <a:pPr marL="914400" lvl="1" indent="-317500" algn="l" rtl="0">
              <a:spcBef>
                <a:spcPts val="0"/>
              </a:spcBef>
              <a:spcAft>
                <a:spcPts val="0"/>
              </a:spcAft>
              <a:buSzPts val="1400"/>
              <a:buChar char="○"/>
            </a:pPr>
            <a:r>
              <a:rPr lang="en"/>
              <a:t>One-off events such as sales or marketing promotions</a:t>
            </a:r>
            <a:endParaRPr/>
          </a:p>
          <a:p>
            <a:pPr marL="914400" lvl="1" indent="-317500" algn="l" rtl="0">
              <a:spcBef>
                <a:spcPts val="0"/>
              </a:spcBef>
              <a:spcAft>
                <a:spcPts val="0"/>
              </a:spcAft>
              <a:buSzPts val="1400"/>
              <a:buChar char="○"/>
            </a:pPr>
            <a:r>
              <a:rPr lang="en"/>
              <a:t>Multiple seasonalities with different time scales (quarterly, hourly, etc.)</a:t>
            </a:r>
            <a:endParaRPr/>
          </a:p>
          <a:p>
            <a:pPr marL="457200" lvl="0" indent="-342900" algn="l" rtl="0">
              <a:spcBef>
                <a:spcPts val="0"/>
              </a:spcBef>
              <a:spcAft>
                <a:spcPts val="0"/>
              </a:spcAft>
              <a:buSzPts val="1800"/>
              <a:buChar char="●"/>
            </a:pPr>
            <a:r>
              <a:rPr lang="en"/>
              <a:t>Smoothing parameters</a:t>
            </a:r>
            <a:endParaRPr/>
          </a:p>
          <a:p>
            <a:pPr marL="914400" lvl="1" indent="-317500" algn="l" rtl="0">
              <a:spcBef>
                <a:spcPts val="0"/>
              </a:spcBef>
              <a:spcAft>
                <a:spcPts val="0"/>
              </a:spcAft>
              <a:buSzPts val="1400"/>
              <a:buChar char="○"/>
            </a:pPr>
            <a:r>
              <a:rPr lang="en"/>
              <a:t>Global or locally smooth models</a:t>
            </a:r>
            <a:endParaRPr/>
          </a:p>
          <a:p>
            <a:pPr marL="914400" lvl="1" indent="-317500" algn="l" rtl="0">
              <a:spcBef>
                <a:spcPts val="0"/>
              </a:spcBef>
              <a:spcAft>
                <a:spcPts val="0"/>
              </a:spcAft>
              <a:buSzPts val="1400"/>
              <a:buChar char="○"/>
            </a:pPr>
            <a:r>
              <a:rPr lang="en"/>
              <a:t>How much of the historical seasonal/holiday variation is expected in the future</a:t>
            </a:r>
            <a:endParaRPr/>
          </a:p>
        </p:txBody>
      </p:sp>
      <p:sp>
        <p:nvSpPr>
          <p:cNvPr id="246" name="Google Shape;246;p31"/>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Analyst-in-the-loop modeling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311700" y="1152475"/>
            <a:ext cx="5337300" cy="367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3B5998"/>
                </a:solidFill>
              </a:rPr>
              <a:t>Prophet</a:t>
            </a:r>
            <a:r>
              <a:rPr lang="en"/>
              <a:t> is Facebook’s internal business forecasting tool. In 2017, Facebook open sourced Prophet under an MIT license.</a:t>
            </a:r>
            <a:endParaRPr/>
          </a:p>
          <a:p>
            <a:pPr marL="0" lvl="0" indent="0" algn="l" rtl="0">
              <a:spcBef>
                <a:spcPts val="1200"/>
              </a:spcBef>
              <a:spcAft>
                <a:spcPts val="0"/>
              </a:spcAft>
              <a:buNone/>
            </a:pPr>
            <a:r>
              <a:rPr lang="en"/>
              <a:t>I’m </a:t>
            </a:r>
            <a:r>
              <a:rPr lang="en" b="1">
                <a:solidFill>
                  <a:srgbClr val="3B5998"/>
                </a:solidFill>
              </a:rPr>
              <a:t>Greg Rafferty</a:t>
            </a:r>
            <a:r>
              <a:rPr lang="en"/>
              <a:t>, a product analyst at Google.</a:t>
            </a:r>
            <a:endParaRPr/>
          </a:p>
          <a:p>
            <a:pPr marL="0" lvl="0" indent="0" algn="l" rtl="0">
              <a:spcBef>
                <a:spcPts val="1200"/>
              </a:spcBef>
              <a:spcAft>
                <a:spcPts val="0"/>
              </a:spcAft>
              <a:buNone/>
            </a:pPr>
            <a:r>
              <a:rPr lang="en"/>
              <a:t>I have not worked at Facebook, but I am a contributor to the Prophet GitHub repo. During the lockdowns, I wrote a book about Prophet.</a:t>
            </a:r>
            <a:endParaRPr/>
          </a:p>
          <a:p>
            <a:pPr marL="0" lvl="0" indent="0" algn="l" rtl="0">
              <a:spcBef>
                <a:spcPts val="1200"/>
              </a:spcBef>
              <a:spcAft>
                <a:spcPts val="1200"/>
              </a:spcAft>
              <a:buClr>
                <a:schemeClr val="dk1"/>
              </a:buClr>
              <a:buSzPts val="1100"/>
              <a:buFont typeface="Arial"/>
              <a:buNone/>
            </a:pPr>
            <a:r>
              <a:rPr lang="en" u="sng">
                <a:solidFill>
                  <a:schemeClr val="hlink"/>
                </a:solidFill>
                <a:hlinkClick r:id="rId3"/>
              </a:rPr>
              <a:t>https://amzn.to/373oIcf</a:t>
            </a:r>
            <a:r>
              <a:rPr lang="en"/>
              <a:t> (Amazon link)</a:t>
            </a:r>
            <a:endParaRPr/>
          </a:p>
        </p:txBody>
      </p:sp>
      <p:sp>
        <p:nvSpPr>
          <p:cNvPr id="65" name="Google Shape;65;p14"/>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About</a:t>
            </a:r>
            <a:endParaRPr/>
          </a:p>
        </p:txBody>
      </p:sp>
      <p:pic>
        <p:nvPicPr>
          <p:cNvPr id="66" name="Google Shape;66;p14"/>
          <p:cNvPicPr preferRelativeResize="0"/>
          <p:nvPr/>
        </p:nvPicPr>
        <p:blipFill>
          <a:blip r:embed="rId4">
            <a:alphaModFix/>
          </a:blip>
          <a:stretch>
            <a:fillRect/>
          </a:stretch>
        </p:blipFill>
        <p:spPr>
          <a:xfrm>
            <a:off x="5952003" y="1024362"/>
            <a:ext cx="2978624" cy="3672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2"/>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Example Forecast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body" idx="1"/>
          </p:nvPr>
        </p:nvSpPr>
        <p:spPr>
          <a:xfrm>
            <a:off x="311700" y="1152475"/>
            <a:ext cx="2538300" cy="621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u="sng">
                <a:solidFill>
                  <a:schemeClr val="hlink"/>
                </a:solidFill>
                <a:hlinkClick r:id="rId3"/>
              </a:rPr>
              <a:t>go/prophet-colab</a:t>
            </a:r>
            <a:endParaRPr/>
          </a:p>
        </p:txBody>
      </p:sp>
      <p:sp>
        <p:nvSpPr>
          <p:cNvPr id="257" name="Google Shape;257;p33"/>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Divvy data</a:t>
            </a:r>
            <a:endParaRPr/>
          </a:p>
        </p:txBody>
      </p:sp>
      <p:pic>
        <p:nvPicPr>
          <p:cNvPr id="258" name="Google Shape;258;p33"/>
          <p:cNvPicPr preferRelativeResize="0"/>
          <p:nvPr/>
        </p:nvPicPr>
        <p:blipFill>
          <a:blip r:embed="rId4">
            <a:alphaModFix/>
          </a:blip>
          <a:stretch>
            <a:fillRect/>
          </a:stretch>
        </p:blipFill>
        <p:spPr>
          <a:xfrm>
            <a:off x="4649320" y="1940550"/>
            <a:ext cx="4031124" cy="2396725"/>
          </a:xfrm>
          <a:prstGeom prst="rect">
            <a:avLst/>
          </a:prstGeom>
          <a:noFill/>
          <a:ln>
            <a:noFill/>
          </a:ln>
        </p:spPr>
      </p:pic>
      <p:pic>
        <p:nvPicPr>
          <p:cNvPr id="259" name="Google Shape;259;p33"/>
          <p:cNvPicPr preferRelativeResize="0"/>
          <p:nvPr/>
        </p:nvPicPr>
        <p:blipFill>
          <a:blip r:embed="rId5">
            <a:alphaModFix/>
          </a:blip>
          <a:stretch>
            <a:fillRect/>
          </a:stretch>
        </p:blipFill>
        <p:spPr>
          <a:xfrm>
            <a:off x="463556" y="1940550"/>
            <a:ext cx="3597716" cy="2396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34"/>
          <p:cNvPicPr preferRelativeResize="0"/>
          <p:nvPr/>
        </p:nvPicPr>
        <p:blipFill>
          <a:blip r:embed="rId3">
            <a:alphaModFix/>
          </a:blip>
          <a:stretch>
            <a:fillRect/>
          </a:stretch>
        </p:blipFill>
        <p:spPr>
          <a:xfrm>
            <a:off x="345625" y="1763902"/>
            <a:ext cx="4081026" cy="2430274"/>
          </a:xfrm>
          <a:prstGeom prst="rect">
            <a:avLst/>
          </a:prstGeom>
          <a:noFill/>
          <a:ln>
            <a:noFill/>
          </a:ln>
        </p:spPr>
      </p:pic>
      <p:sp>
        <p:nvSpPr>
          <p:cNvPr id="265" name="Google Shape;265;p34"/>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Simple forecast</a:t>
            </a:r>
            <a:endParaRPr/>
          </a:p>
        </p:txBody>
      </p:sp>
      <p:pic>
        <p:nvPicPr>
          <p:cNvPr id="266" name="Google Shape;266;p34"/>
          <p:cNvPicPr preferRelativeResize="0"/>
          <p:nvPr/>
        </p:nvPicPr>
        <p:blipFill>
          <a:blip r:embed="rId4">
            <a:alphaModFix/>
          </a:blip>
          <a:stretch>
            <a:fillRect/>
          </a:stretch>
        </p:blipFill>
        <p:spPr>
          <a:xfrm>
            <a:off x="4717362" y="932145"/>
            <a:ext cx="4081000" cy="40937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5"/>
          <p:cNvPicPr preferRelativeResize="0"/>
          <p:nvPr/>
        </p:nvPicPr>
        <p:blipFill>
          <a:blip r:embed="rId3">
            <a:alphaModFix/>
          </a:blip>
          <a:stretch>
            <a:fillRect/>
          </a:stretch>
        </p:blipFill>
        <p:spPr>
          <a:xfrm>
            <a:off x="1974972" y="1354876"/>
            <a:ext cx="2140875" cy="1282183"/>
          </a:xfrm>
          <a:prstGeom prst="rect">
            <a:avLst/>
          </a:prstGeom>
          <a:noFill/>
          <a:ln>
            <a:noFill/>
          </a:ln>
        </p:spPr>
      </p:pic>
      <p:pic>
        <p:nvPicPr>
          <p:cNvPr id="272" name="Google Shape;272;p35"/>
          <p:cNvPicPr preferRelativeResize="0"/>
          <p:nvPr/>
        </p:nvPicPr>
        <p:blipFill>
          <a:blip r:embed="rId4">
            <a:alphaModFix/>
          </a:blip>
          <a:stretch>
            <a:fillRect/>
          </a:stretch>
        </p:blipFill>
        <p:spPr>
          <a:xfrm>
            <a:off x="1933598" y="3287738"/>
            <a:ext cx="2140875" cy="1247546"/>
          </a:xfrm>
          <a:prstGeom prst="rect">
            <a:avLst/>
          </a:prstGeom>
          <a:noFill/>
          <a:ln>
            <a:noFill/>
          </a:ln>
        </p:spPr>
      </p:pic>
      <p:sp>
        <p:nvSpPr>
          <p:cNvPr id="273" name="Google Shape;273;p35"/>
          <p:cNvSpPr/>
          <p:nvPr/>
        </p:nvSpPr>
        <p:spPr>
          <a:xfrm>
            <a:off x="321056" y="1354880"/>
            <a:ext cx="3966900" cy="1282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a:off x="321056" y="3252988"/>
            <a:ext cx="3966900" cy="1282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5" name="Google Shape;275;p35"/>
          <p:cNvPicPr preferRelativeResize="0"/>
          <p:nvPr/>
        </p:nvPicPr>
        <p:blipFill>
          <a:blip r:embed="rId5">
            <a:alphaModFix/>
          </a:blip>
          <a:stretch>
            <a:fillRect/>
          </a:stretch>
        </p:blipFill>
        <p:spPr>
          <a:xfrm>
            <a:off x="4601946" y="1758535"/>
            <a:ext cx="4220425" cy="2525502"/>
          </a:xfrm>
          <a:prstGeom prst="rect">
            <a:avLst/>
          </a:prstGeom>
          <a:noFill/>
          <a:ln>
            <a:noFill/>
          </a:ln>
        </p:spPr>
      </p:pic>
      <p:sp>
        <p:nvSpPr>
          <p:cNvPr id="276" name="Google Shape;276;p35"/>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 series cross validation</a:t>
            </a:r>
            <a:endParaRPr/>
          </a:p>
        </p:txBody>
      </p:sp>
      <p:sp>
        <p:nvSpPr>
          <p:cNvPr id="277" name="Google Shape;277;p35"/>
          <p:cNvSpPr txBox="1">
            <a:spLocks noGrp="1"/>
          </p:cNvSpPr>
          <p:nvPr>
            <p:ph type="body" idx="1"/>
          </p:nvPr>
        </p:nvSpPr>
        <p:spPr>
          <a:xfrm>
            <a:off x="361531" y="1687265"/>
            <a:ext cx="1531500" cy="617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sz="1400"/>
              <a:t>k-fold cross-validation</a:t>
            </a:r>
            <a:endParaRPr sz="1400"/>
          </a:p>
        </p:txBody>
      </p:sp>
      <p:sp>
        <p:nvSpPr>
          <p:cNvPr id="278" name="Google Shape;278;p35"/>
          <p:cNvSpPr txBox="1">
            <a:spLocks noGrp="1"/>
          </p:cNvSpPr>
          <p:nvPr>
            <p:ph type="body" idx="1"/>
          </p:nvPr>
        </p:nvSpPr>
        <p:spPr>
          <a:xfrm>
            <a:off x="311606" y="3625163"/>
            <a:ext cx="1531500" cy="572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400"/>
              <a:t>Forward-chaining cross-validation</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validation results</a:t>
            </a:r>
            <a:endParaRPr/>
          </a:p>
        </p:txBody>
      </p:sp>
      <p:pic>
        <p:nvPicPr>
          <p:cNvPr id="284" name="Google Shape;284;p36"/>
          <p:cNvPicPr preferRelativeResize="0"/>
          <p:nvPr/>
        </p:nvPicPr>
        <p:blipFill>
          <a:blip r:embed="rId3">
            <a:alphaModFix/>
          </a:blip>
          <a:stretch>
            <a:fillRect/>
          </a:stretch>
        </p:blipFill>
        <p:spPr>
          <a:xfrm>
            <a:off x="2461781" y="1690120"/>
            <a:ext cx="4220426" cy="25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7"/>
          <p:cNvSpPr txBox="1">
            <a:spLocks noGrp="1"/>
          </p:cNvSpPr>
          <p:nvPr>
            <p:ph type="body" idx="1"/>
          </p:nvPr>
        </p:nvSpPr>
        <p:spPr>
          <a:xfrm>
            <a:off x="311700" y="1152475"/>
            <a:ext cx="5172000" cy="534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Extra regressors: temperature, precipitation</a:t>
            </a:r>
            <a:endParaRPr/>
          </a:p>
        </p:txBody>
      </p:sp>
      <p:sp>
        <p:nvSpPr>
          <p:cNvPr id="290" name="Google Shape;290;p37"/>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additions</a:t>
            </a:r>
            <a:endParaRPr/>
          </a:p>
        </p:txBody>
      </p:sp>
      <p:pic>
        <p:nvPicPr>
          <p:cNvPr id="291" name="Google Shape;291;p37"/>
          <p:cNvPicPr preferRelativeResize="0"/>
          <p:nvPr/>
        </p:nvPicPr>
        <p:blipFill>
          <a:blip r:embed="rId3">
            <a:alphaModFix/>
          </a:blip>
          <a:stretch>
            <a:fillRect/>
          </a:stretch>
        </p:blipFill>
        <p:spPr>
          <a:xfrm>
            <a:off x="590472" y="1560563"/>
            <a:ext cx="4031124" cy="2419979"/>
          </a:xfrm>
          <a:prstGeom prst="rect">
            <a:avLst/>
          </a:prstGeom>
          <a:noFill/>
          <a:ln>
            <a:noFill/>
          </a:ln>
        </p:spPr>
      </p:pic>
      <p:pic>
        <p:nvPicPr>
          <p:cNvPr id="292" name="Google Shape;292;p37"/>
          <p:cNvPicPr preferRelativeResize="0"/>
          <p:nvPr/>
        </p:nvPicPr>
        <p:blipFill>
          <a:blip r:embed="rId4">
            <a:alphaModFix/>
          </a:blip>
          <a:stretch>
            <a:fillRect/>
          </a:stretch>
        </p:blipFill>
        <p:spPr>
          <a:xfrm>
            <a:off x="912197" y="4054372"/>
            <a:ext cx="3709400" cy="741875"/>
          </a:xfrm>
          <a:prstGeom prst="rect">
            <a:avLst/>
          </a:prstGeom>
          <a:noFill/>
          <a:ln>
            <a:noFill/>
          </a:ln>
        </p:spPr>
      </p:pic>
      <p:sp>
        <p:nvSpPr>
          <p:cNvPr id="293" name="Google Shape;293;p37"/>
          <p:cNvSpPr txBox="1">
            <a:spLocks noGrp="1"/>
          </p:cNvSpPr>
          <p:nvPr>
            <p:ph type="body" idx="1"/>
          </p:nvPr>
        </p:nvSpPr>
        <p:spPr>
          <a:xfrm>
            <a:off x="5878950" y="1152475"/>
            <a:ext cx="2817600" cy="3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Holidays</a:t>
            </a:r>
            <a:endParaRPr/>
          </a:p>
          <a:p>
            <a:pPr marL="457200" lvl="0" indent="-292100" algn="l" rtl="0">
              <a:spcBef>
                <a:spcPts val="1200"/>
              </a:spcBef>
              <a:spcAft>
                <a:spcPts val="0"/>
              </a:spcAft>
              <a:buSzPts val="1000"/>
              <a:buAutoNum type="arabicPeriod"/>
            </a:pPr>
            <a:r>
              <a:rPr lang="en" sz="1000"/>
              <a:t>New Year’s Day</a:t>
            </a:r>
            <a:endParaRPr sz="1000"/>
          </a:p>
          <a:p>
            <a:pPr marL="457200" lvl="0" indent="-292100" algn="l" rtl="0">
              <a:spcBef>
                <a:spcPts val="0"/>
              </a:spcBef>
              <a:spcAft>
                <a:spcPts val="0"/>
              </a:spcAft>
              <a:buSzPts val="1000"/>
              <a:buAutoNum type="arabicPeriod"/>
            </a:pPr>
            <a:r>
              <a:rPr lang="en" sz="1000"/>
              <a:t>Martin Luther King Jr. Day</a:t>
            </a:r>
            <a:endParaRPr sz="1000"/>
          </a:p>
          <a:p>
            <a:pPr marL="457200" lvl="0" indent="-292100" algn="l" rtl="0">
              <a:spcBef>
                <a:spcPts val="0"/>
              </a:spcBef>
              <a:spcAft>
                <a:spcPts val="0"/>
              </a:spcAft>
              <a:buSzPts val="1000"/>
              <a:buAutoNum type="arabicPeriod"/>
            </a:pPr>
            <a:r>
              <a:rPr lang="en" sz="1000"/>
              <a:t>Washington’s Birthday</a:t>
            </a:r>
            <a:endParaRPr sz="1000"/>
          </a:p>
          <a:p>
            <a:pPr marL="457200" lvl="0" indent="-292100" algn="l" rtl="0">
              <a:spcBef>
                <a:spcPts val="0"/>
              </a:spcBef>
              <a:spcAft>
                <a:spcPts val="0"/>
              </a:spcAft>
              <a:buSzPts val="1000"/>
              <a:buAutoNum type="arabicPeriod"/>
            </a:pPr>
            <a:r>
              <a:rPr lang="en" sz="1000"/>
              <a:t>Memorial Day</a:t>
            </a:r>
            <a:endParaRPr sz="1000"/>
          </a:p>
          <a:p>
            <a:pPr marL="457200" lvl="0" indent="-292100" algn="l" rtl="0">
              <a:spcBef>
                <a:spcPts val="0"/>
              </a:spcBef>
              <a:spcAft>
                <a:spcPts val="0"/>
              </a:spcAft>
              <a:buSzPts val="1000"/>
              <a:buAutoNum type="arabicPeriod"/>
            </a:pPr>
            <a:r>
              <a:rPr lang="en" sz="1000"/>
              <a:t>Independence Day</a:t>
            </a:r>
            <a:endParaRPr sz="1000"/>
          </a:p>
          <a:p>
            <a:pPr marL="457200" lvl="0" indent="-292100" algn="l" rtl="0">
              <a:spcBef>
                <a:spcPts val="0"/>
              </a:spcBef>
              <a:spcAft>
                <a:spcPts val="0"/>
              </a:spcAft>
              <a:buSzPts val="1000"/>
              <a:buAutoNum type="arabicPeriod"/>
            </a:pPr>
            <a:r>
              <a:rPr lang="en" sz="1000"/>
              <a:t>Labor Day</a:t>
            </a:r>
            <a:endParaRPr sz="1000"/>
          </a:p>
          <a:p>
            <a:pPr marL="457200" lvl="0" indent="-292100" algn="l" rtl="0">
              <a:spcBef>
                <a:spcPts val="0"/>
              </a:spcBef>
              <a:spcAft>
                <a:spcPts val="0"/>
              </a:spcAft>
              <a:buSzPts val="1000"/>
              <a:buAutoNum type="arabicPeriod"/>
            </a:pPr>
            <a:r>
              <a:rPr lang="en" sz="1000"/>
              <a:t>Columbus Day</a:t>
            </a:r>
            <a:endParaRPr sz="1000"/>
          </a:p>
          <a:p>
            <a:pPr marL="457200" lvl="0" indent="-292100" algn="l" rtl="0">
              <a:spcBef>
                <a:spcPts val="0"/>
              </a:spcBef>
              <a:spcAft>
                <a:spcPts val="0"/>
              </a:spcAft>
              <a:buSzPts val="1000"/>
              <a:buAutoNum type="arabicPeriod"/>
            </a:pPr>
            <a:r>
              <a:rPr lang="en" sz="1000"/>
              <a:t>Veterans Day</a:t>
            </a:r>
            <a:endParaRPr sz="1000"/>
          </a:p>
          <a:p>
            <a:pPr marL="457200" lvl="0" indent="-292100" algn="l" rtl="0">
              <a:spcBef>
                <a:spcPts val="0"/>
              </a:spcBef>
              <a:spcAft>
                <a:spcPts val="0"/>
              </a:spcAft>
              <a:buSzPts val="1000"/>
              <a:buAutoNum type="arabicPeriod"/>
            </a:pPr>
            <a:r>
              <a:rPr lang="en" sz="1000"/>
              <a:t>Thanksgiving</a:t>
            </a:r>
            <a:endParaRPr sz="1000"/>
          </a:p>
          <a:p>
            <a:pPr marL="457200" lvl="0" indent="-292100" algn="l" rtl="0">
              <a:spcBef>
                <a:spcPts val="0"/>
              </a:spcBef>
              <a:spcAft>
                <a:spcPts val="0"/>
              </a:spcAft>
              <a:buSzPts val="1000"/>
              <a:buAutoNum type="arabicPeriod"/>
            </a:pPr>
            <a:r>
              <a:rPr lang="en" sz="1000"/>
              <a:t>Christmas Day</a:t>
            </a:r>
            <a:endParaRPr sz="1000"/>
          </a:p>
          <a:p>
            <a:pPr marL="457200" lvl="0" indent="-292100" algn="l" rtl="0">
              <a:spcBef>
                <a:spcPts val="0"/>
              </a:spcBef>
              <a:spcAft>
                <a:spcPts val="0"/>
              </a:spcAft>
              <a:buSzPts val="1000"/>
              <a:buAutoNum type="arabicPeriod"/>
            </a:pPr>
            <a:r>
              <a:rPr lang="en" sz="1000"/>
              <a:t>Christmas Day (Observed)</a:t>
            </a:r>
            <a:endParaRPr sz="1000"/>
          </a:p>
          <a:p>
            <a:pPr marL="457200" lvl="0" indent="-292100" algn="l" rtl="0">
              <a:spcBef>
                <a:spcPts val="0"/>
              </a:spcBef>
              <a:spcAft>
                <a:spcPts val="0"/>
              </a:spcAft>
              <a:buSzPts val="1000"/>
              <a:buAutoNum type="arabicPeriod"/>
            </a:pPr>
            <a:r>
              <a:rPr lang="en" sz="1000"/>
              <a:t>New Year’s Day (Observed)</a:t>
            </a:r>
            <a:endParaRPr sz="1000"/>
          </a:p>
          <a:p>
            <a:pPr marL="457200" lvl="0" indent="-292100" algn="l" rtl="0">
              <a:spcBef>
                <a:spcPts val="0"/>
              </a:spcBef>
              <a:spcAft>
                <a:spcPts val="0"/>
              </a:spcAft>
              <a:buSzPts val="1000"/>
              <a:buAutoNum type="arabicPeriod"/>
            </a:pPr>
            <a:r>
              <a:rPr lang="en" sz="1000"/>
              <a:t>Veterans Day (Observed)</a:t>
            </a:r>
            <a:endParaRPr sz="1000"/>
          </a:p>
          <a:p>
            <a:pPr marL="457200" lvl="0" indent="-292100" algn="l" rtl="0">
              <a:spcBef>
                <a:spcPts val="0"/>
              </a:spcBef>
              <a:spcAft>
                <a:spcPts val="0"/>
              </a:spcAft>
              <a:buSzPts val="1000"/>
              <a:buAutoNum type="arabicPeriod"/>
            </a:pPr>
            <a:r>
              <a:rPr lang="en" sz="1000"/>
              <a:t>Independence Day (Observed)</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 forecast</a:t>
            </a:r>
            <a:endParaRPr/>
          </a:p>
        </p:txBody>
      </p:sp>
      <p:pic>
        <p:nvPicPr>
          <p:cNvPr id="299" name="Google Shape;299;p38"/>
          <p:cNvPicPr preferRelativeResize="0"/>
          <p:nvPr/>
        </p:nvPicPr>
        <p:blipFill>
          <a:blip r:embed="rId3">
            <a:alphaModFix/>
          </a:blip>
          <a:stretch>
            <a:fillRect/>
          </a:stretch>
        </p:blipFill>
        <p:spPr>
          <a:xfrm>
            <a:off x="407449" y="1824738"/>
            <a:ext cx="3909076" cy="2327874"/>
          </a:xfrm>
          <a:prstGeom prst="rect">
            <a:avLst/>
          </a:prstGeom>
          <a:noFill/>
          <a:ln>
            <a:noFill/>
          </a:ln>
        </p:spPr>
      </p:pic>
      <p:grpSp>
        <p:nvGrpSpPr>
          <p:cNvPr id="300" name="Google Shape;300;p38"/>
          <p:cNvGrpSpPr/>
          <p:nvPr/>
        </p:nvGrpSpPr>
        <p:grpSpPr>
          <a:xfrm>
            <a:off x="4827475" y="998785"/>
            <a:ext cx="3909075" cy="3979785"/>
            <a:chOff x="4811975" y="998785"/>
            <a:chExt cx="3909075" cy="3979785"/>
          </a:xfrm>
        </p:grpSpPr>
        <p:pic>
          <p:nvPicPr>
            <p:cNvPr id="301" name="Google Shape;301;p38"/>
            <p:cNvPicPr preferRelativeResize="0"/>
            <p:nvPr/>
          </p:nvPicPr>
          <p:blipFill rotWithShape="1">
            <a:blip r:embed="rId4">
              <a:alphaModFix/>
            </a:blip>
            <a:srcRect t="39500" b="19944"/>
            <a:stretch/>
          </p:blipFill>
          <p:spPr>
            <a:xfrm>
              <a:off x="4811975" y="2314875"/>
              <a:ext cx="3909075" cy="2663695"/>
            </a:xfrm>
            <a:prstGeom prst="rect">
              <a:avLst/>
            </a:prstGeom>
            <a:noFill/>
            <a:ln>
              <a:noFill/>
            </a:ln>
          </p:spPr>
        </p:pic>
        <p:pic>
          <p:nvPicPr>
            <p:cNvPr id="302" name="Google Shape;302;p38"/>
            <p:cNvPicPr preferRelativeResize="0"/>
            <p:nvPr/>
          </p:nvPicPr>
          <p:blipFill rotWithShape="1">
            <a:blip r:embed="rId4">
              <a:alphaModFix/>
            </a:blip>
            <a:srcRect b="79962"/>
            <a:stretch/>
          </p:blipFill>
          <p:spPr>
            <a:xfrm>
              <a:off x="4811975" y="998785"/>
              <a:ext cx="3909075" cy="131609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9"/>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Complex forecast</a:t>
            </a:r>
            <a:endParaRPr/>
          </a:p>
        </p:txBody>
      </p:sp>
      <p:grpSp>
        <p:nvGrpSpPr>
          <p:cNvPr id="308" name="Google Shape;308;p39"/>
          <p:cNvGrpSpPr/>
          <p:nvPr/>
        </p:nvGrpSpPr>
        <p:grpSpPr>
          <a:xfrm>
            <a:off x="341888" y="1617962"/>
            <a:ext cx="3909075" cy="2632138"/>
            <a:chOff x="349675" y="1694162"/>
            <a:chExt cx="3909075" cy="2632138"/>
          </a:xfrm>
        </p:grpSpPr>
        <p:pic>
          <p:nvPicPr>
            <p:cNvPr id="309" name="Google Shape;309;p39"/>
            <p:cNvPicPr preferRelativeResize="0"/>
            <p:nvPr/>
          </p:nvPicPr>
          <p:blipFill rotWithShape="1">
            <a:blip r:embed="rId3">
              <a:alphaModFix/>
            </a:blip>
            <a:srcRect t="19662" b="60300"/>
            <a:stretch/>
          </p:blipFill>
          <p:spPr>
            <a:xfrm>
              <a:off x="349675" y="1694162"/>
              <a:ext cx="3909075" cy="1316060"/>
            </a:xfrm>
            <a:prstGeom prst="rect">
              <a:avLst/>
            </a:prstGeom>
            <a:noFill/>
            <a:ln>
              <a:noFill/>
            </a:ln>
          </p:spPr>
        </p:pic>
        <p:pic>
          <p:nvPicPr>
            <p:cNvPr id="310" name="Google Shape;310;p39"/>
            <p:cNvPicPr preferRelativeResize="0"/>
            <p:nvPr/>
          </p:nvPicPr>
          <p:blipFill rotWithShape="1">
            <a:blip r:embed="rId3">
              <a:alphaModFix/>
            </a:blip>
            <a:srcRect t="79962"/>
            <a:stretch/>
          </p:blipFill>
          <p:spPr>
            <a:xfrm>
              <a:off x="349722" y="3010225"/>
              <a:ext cx="3909028" cy="1316076"/>
            </a:xfrm>
            <a:prstGeom prst="rect">
              <a:avLst/>
            </a:prstGeom>
            <a:noFill/>
            <a:ln>
              <a:noFill/>
            </a:ln>
          </p:spPr>
        </p:pic>
      </p:grpSp>
      <p:grpSp>
        <p:nvGrpSpPr>
          <p:cNvPr id="311" name="Google Shape;311;p39"/>
          <p:cNvGrpSpPr/>
          <p:nvPr/>
        </p:nvGrpSpPr>
        <p:grpSpPr>
          <a:xfrm>
            <a:off x="4893038" y="1563063"/>
            <a:ext cx="3909075" cy="2741918"/>
            <a:chOff x="4914600" y="1689850"/>
            <a:chExt cx="3909075" cy="2741918"/>
          </a:xfrm>
        </p:grpSpPr>
        <p:pic>
          <p:nvPicPr>
            <p:cNvPr id="312" name="Google Shape;312;p39"/>
            <p:cNvPicPr preferRelativeResize="0"/>
            <p:nvPr/>
          </p:nvPicPr>
          <p:blipFill>
            <a:blip r:embed="rId4">
              <a:alphaModFix/>
            </a:blip>
            <a:stretch>
              <a:fillRect/>
            </a:stretch>
          </p:blipFill>
          <p:spPr>
            <a:xfrm>
              <a:off x="4914600" y="1689850"/>
              <a:ext cx="3909075" cy="1373124"/>
            </a:xfrm>
            <a:prstGeom prst="rect">
              <a:avLst/>
            </a:prstGeom>
            <a:noFill/>
            <a:ln>
              <a:noFill/>
            </a:ln>
          </p:spPr>
        </p:pic>
        <p:pic>
          <p:nvPicPr>
            <p:cNvPr id="313" name="Google Shape;313;p39"/>
            <p:cNvPicPr preferRelativeResize="0"/>
            <p:nvPr/>
          </p:nvPicPr>
          <p:blipFill>
            <a:blip r:embed="rId5">
              <a:alphaModFix/>
            </a:blip>
            <a:stretch>
              <a:fillRect/>
            </a:stretch>
          </p:blipFill>
          <p:spPr>
            <a:xfrm>
              <a:off x="4914600" y="3062975"/>
              <a:ext cx="3909074" cy="1368793"/>
            </a:xfrm>
            <a:prstGeom prst="rect">
              <a:avLst/>
            </a:prstGeom>
            <a:noFill/>
            <a:ln>
              <a:noFill/>
            </a:ln>
          </p:spPr>
        </p:pic>
      </p:grpSp>
      <p:cxnSp>
        <p:nvCxnSpPr>
          <p:cNvPr id="314" name="Google Shape;314;p39"/>
          <p:cNvCxnSpPr>
            <a:stCxn id="310" idx="3"/>
            <a:endCxn id="312" idx="1"/>
          </p:cNvCxnSpPr>
          <p:nvPr/>
        </p:nvCxnSpPr>
        <p:spPr>
          <a:xfrm rot="10800000" flipH="1">
            <a:off x="4250962" y="2249563"/>
            <a:ext cx="642000" cy="13425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9"/>
          <p:cNvCxnSpPr>
            <a:stCxn id="310" idx="3"/>
            <a:endCxn id="313" idx="1"/>
          </p:cNvCxnSpPr>
          <p:nvPr/>
        </p:nvCxnSpPr>
        <p:spPr>
          <a:xfrm>
            <a:off x="4250962" y="3592063"/>
            <a:ext cx="642000" cy="28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body" idx="1"/>
          </p:nvPr>
        </p:nvSpPr>
        <p:spPr>
          <a:xfrm>
            <a:off x="2485238" y="1377700"/>
            <a:ext cx="37425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Extra regressors are always linear</a:t>
            </a:r>
            <a:endParaRPr/>
          </a:p>
        </p:txBody>
      </p:sp>
      <p:sp>
        <p:nvSpPr>
          <p:cNvPr id="321" name="Google Shape;321;p40"/>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Extra regressors: temperature</a:t>
            </a:r>
            <a:endParaRPr/>
          </a:p>
        </p:txBody>
      </p:sp>
      <p:pic>
        <p:nvPicPr>
          <p:cNvPr id="322" name="Google Shape;322;p40"/>
          <p:cNvPicPr preferRelativeResize="0"/>
          <p:nvPr/>
        </p:nvPicPr>
        <p:blipFill>
          <a:blip r:embed="rId3">
            <a:alphaModFix/>
          </a:blip>
          <a:stretch>
            <a:fillRect/>
          </a:stretch>
        </p:blipFill>
        <p:spPr>
          <a:xfrm>
            <a:off x="2253500" y="1972350"/>
            <a:ext cx="4205974" cy="250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1"/>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validation results</a:t>
            </a:r>
            <a:endParaRPr/>
          </a:p>
        </p:txBody>
      </p:sp>
      <p:sp>
        <p:nvSpPr>
          <p:cNvPr id="328" name="Google Shape;328;p41"/>
          <p:cNvSpPr txBox="1">
            <a:spLocks noGrp="1"/>
          </p:cNvSpPr>
          <p:nvPr>
            <p:ph type="body" idx="1"/>
          </p:nvPr>
        </p:nvSpPr>
        <p:spPr>
          <a:xfrm>
            <a:off x="6297788" y="3279500"/>
            <a:ext cx="1245300" cy="37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1155CC"/>
                </a:solidFill>
              </a:rPr>
              <a:t>Basic model</a:t>
            </a:r>
            <a:endParaRPr>
              <a:solidFill>
                <a:srgbClr val="1155CC"/>
              </a:solidFill>
            </a:endParaRPr>
          </a:p>
        </p:txBody>
      </p:sp>
      <p:sp>
        <p:nvSpPr>
          <p:cNvPr id="329" name="Google Shape;329;p41"/>
          <p:cNvSpPr txBox="1">
            <a:spLocks noGrp="1"/>
          </p:cNvSpPr>
          <p:nvPr>
            <p:ph type="body" idx="2"/>
          </p:nvPr>
        </p:nvSpPr>
        <p:spPr>
          <a:xfrm>
            <a:off x="6297788" y="3580900"/>
            <a:ext cx="1516500" cy="37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solidFill>
                  <a:srgbClr val="F23A35"/>
                </a:solidFill>
              </a:rPr>
              <a:t>Complex model</a:t>
            </a:r>
            <a:endParaRPr>
              <a:solidFill>
                <a:srgbClr val="F23A35"/>
              </a:solidFill>
            </a:endParaRPr>
          </a:p>
        </p:txBody>
      </p:sp>
      <p:pic>
        <p:nvPicPr>
          <p:cNvPr id="330" name="Google Shape;330;p41"/>
          <p:cNvPicPr preferRelativeResize="0"/>
          <p:nvPr/>
        </p:nvPicPr>
        <p:blipFill>
          <a:blip r:embed="rId3">
            <a:alphaModFix/>
          </a:blip>
          <a:stretch>
            <a:fillRect/>
          </a:stretch>
        </p:blipFill>
        <p:spPr>
          <a:xfrm>
            <a:off x="1329723" y="1506876"/>
            <a:ext cx="4968076" cy="298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297925" y="1507200"/>
            <a:ext cx="4220400" cy="1214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Where Prophet shines</a:t>
            </a:r>
            <a:endParaRPr/>
          </a:p>
          <a:p>
            <a:pPr marL="457200" lvl="0" indent="-342900" algn="l" rtl="0">
              <a:spcBef>
                <a:spcPts val="0"/>
              </a:spcBef>
              <a:spcAft>
                <a:spcPts val="0"/>
              </a:spcAft>
              <a:buSzPts val="1800"/>
              <a:buChar char="●"/>
            </a:pPr>
            <a:r>
              <a:rPr lang="en"/>
              <a:t>How Prophet works</a:t>
            </a:r>
            <a:endParaRPr/>
          </a:p>
          <a:p>
            <a:pPr marL="457200" lvl="0" indent="-342900" algn="l" rtl="0">
              <a:spcBef>
                <a:spcPts val="0"/>
              </a:spcBef>
              <a:spcAft>
                <a:spcPts val="0"/>
              </a:spcAft>
              <a:buSzPts val="1800"/>
              <a:buChar char="●"/>
            </a:pPr>
            <a:r>
              <a:rPr lang="en"/>
              <a:t>Walkthrough an example forecast</a:t>
            </a:r>
            <a:endParaRPr/>
          </a:p>
        </p:txBody>
      </p:sp>
      <p:sp>
        <p:nvSpPr>
          <p:cNvPr id="72" name="Google Shape;72;p15"/>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Agenda</a:t>
            </a:r>
            <a:endParaRPr/>
          </a:p>
        </p:txBody>
      </p:sp>
      <p:pic>
        <p:nvPicPr>
          <p:cNvPr id="73" name="Google Shape;73;p15"/>
          <p:cNvPicPr preferRelativeResize="0"/>
          <p:nvPr/>
        </p:nvPicPr>
        <p:blipFill rotWithShape="1">
          <a:blip r:embed="rId3">
            <a:alphaModFix/>
          </a:blip>
          <a:srcRect r="12816"/>
          <a:stretch/>
        </p:blipFill>
        <p:spPr>
          <a:xfrm>
            <a:off x="4757800" y="1507200"/>
            <a:ext cx="3659124" cy="28252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2"/>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Divvy - hourly data</a:t>
            </a:r>
            <a:endParaRPr/>
          </a:p>
          <a:p>
            <a:pPr marL="0" lvl="0" indent="0" algn="l" rtl="0">
              <a:spcBef>
                <a:spcPts val="0"/>
              </a:spcBef>
              <a:spcAft>
                <a:spcPts val="0"/>
              </a:spcAft>
              <a:buNone/>
            </a:pPr>
            <a:endParaRPr/>
          </a:p>
        </p:txBody>
      </p:sp>
      <p:pic>
        <p:nvPicPr>
          <p:cNvPr id="336" name="Google Shape;336;p42"/>
          <p:cNvPicPr preferRelativeResize="0"/>
          <p:nvPr/>
        </p:nvPicPr>
        <p:blipFill>
          <a:blip r:embed="rId3">
            <a:alphaModFix/>
          </a:blip>
          <a:stretch>
            <a:fillRect/>
          </a:stretch>
        </p:blipFill>
        <p:spPr>
          <a:xfrm>
            <a:off x="421913" y="1802738"/>
            <a:ext cx="3940583" cy="2365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4665156" y="1802745"/>
            <a:ext cx="4173260" cy="2365600"/>
          </a:xfrm>
          <a:prstGeom prst="rect">
            <a:avLst/>
          </a:prstGeom>
          <a:noFill/>
          <a:ln>
            <a:noFill/>
          </a:ln>
        </p:spPr>
      </p:pic>
      <p:sp>
        <p:nvSpPr>
          <p:cNvPr id="342" name="Google Shape;342;p43"/>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Divvy - hourly data</a:t>
            </a:r>
            <a:endParaRPr/>
          </a:p>
          <a:p>
            <a:pPr marL="0" lvl="0" indent="0" algn="l" rtl="0">
              <a:spcBef>
                <a:spcPts val="0"/>
              </a:spcBef>
              <a:spcAft>
                <a:spcPts val="0"/>
              </a:spcAft>
              <a:buNone/>
            </a:pPr>
            <a:endParaRPr/>
          </a:p>
        </p:txBody>
      </p:sp>
      <p:pic>
        <p:nvPicPr>
          <p:cNvPr id="343" name="Google Shape;343;p43"/>
          <p:cNvPicPr preferRelativeResize="0"/>
          <p:nvPr/>
        </p:nvPicPr>
        <p:blipFill>
          <a:blip r:embed="rId4">
            <a:alphaModFix/>
          </a:blip>
          <a:stretch>
            <a:fillRect/>
          </a:stretch>
        </p:blipFill>
        <p:spPr>
          <a:xfrm>
            <a:off x="421913" y="1802738"/>
            <a:ext cx="3940583" cy="236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4"/>
          <p:cNvSpPr txBox="1">
            <a:spLocks noGrp="1"/>
          </p:cNvSpPr>
          <p:nvPr>
            <p:ph type="body" idx="1"/>
          </p:nvPr>
        </p:nvSpPr>
        <p:spPr>
          <a:xfrm>
            <a:off x="311700" y="1152475"/>
            <a:ext cx="2565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Daily seasonality</a:t>
            </a:r>
            <a:endParaRPr/>
          </a:p>
        </p:txBody>
      </p:sp>
      <p:sp>
        <p:nvSpPr>
          <p:cNvPr id="349" name="Google Shape;349;p44"/>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 seasonalities</a:t>
            </a:r>
            <a:endParaRPr/>
          </a:p>
        </p:txBody>
      </p:sp>
      <p:pic>
        <p:nvPicPr>
          <p:cNvPr id="350" name="Google Shape;350;p44"/>
          <p:cNvPicPr preferRelativeResize="0"/>
          <p:nvPr/>
        </p:nvPicPr>
        <p:blipFill rotWithShape="1">
          <a:blip r:embed="rId3">
            <a:alphaModFix/>
          </a:blip>
          <a:srcRect t="74977"/>
          <a:stretch/>
        </p:blipFill>
        <p:spPr>
          <a:xfrm>
            <a:off x="4286875" y="1097301"/>
            <a:ext cx="3833600" cy="1287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a:spLocks noGrp="1"/>
          </p:cNvSpPr>
          <p:nvPr>
            <p:ph type="body" idx="1"/>
          </p:nvPr>
        </p:nvSpPr>
        <p:spPr>
          <a:xfrm>
            <a:off x="311700" y="1152475"/>
            <a:ext cx="2565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Daily seasonality</a:t>
            </a:r>
            <a:endParaRPr/>
          </a:p>
        </p:txBody>
      </p:sp>
      <p:sp>
        <p:nvSpPr>
          <p:cNvPr id="356" name="Google Shape;356;p45"/>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Custom seasonalities</a:t>
            </a:r>
            <a:endParaRPr/>
          </a:p>
        </p:txBody>
      </p:sp>
      <p:pic>
        <p:nvPicPr>
          <p:cNvPr id="357" name="Google Shape;357;p45"/>
          <p:cNvPicPr preferRelativeResize="0"/>
          <p:nvPr/>
        </p:nvPicPr>
        <p:blipFill rotWithShape="1">
          <a:blip r:embed="rId3">
            <a:alphaModFix/>
          </a:blip>
          <a:srcRect t="74977"/>
          <a:stretch/>
        </p:blipFill>
        <p:spPr>
          <a:xfrm>
            <a:off x="4286875" y="1097301"/>
            <a:ext cx="3833600" cy="1287026"/>
          </a:xfrm>
          <a:prstGeom prst="rect">
            <a:avLst/>
          </a:prstGeom>
          <a:noFill/>
          <a:ln>
            <a:noFill/>
          </a:ln>
        </p:spPr>
      </p:pic>
      <p:sp>
        <p:nvSpPr>
          <p:cNvPr id="358" name="Google Shape;358;p45"/>
          <p:cNvSpPr txBox="1">
            <a:spLocks noGrp="1"/>
          </p:cNvSpPr>
          <p:nvPr>
            <p:ph type="body" idx="1"/>
          </p:nvPr>
        </p:nvSpPr>
        <p:spPr>
          <a:xfrm>
            <a:off x="311700" y="2571750"/>
            <a:ext cx="2781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Conditional seasonality</a:t>
            </a:r>
            <a:endParaRPr/>
          </a:p>
        </p:txBody>
      </p:sp>
      <p:pic>
        <p:nvPicPr>
          <p:cNvPr id="359" name="Google Shape;359;p45"/>
          <p:cNvPicPr preferRelativeResize="0"/>
          <p:nvPr/>
        </p:nvPicPr>
        <p:blipFill rotWithShape="1">
          <a:blip r:embed="rId4">
            <a:alphaModFix/>
          </a:blip>
          <a:srcRect t="56986" b="14238"/>
          <a:stretch/>
        </p:blipFill>
        <p:spPr>
          <a:xfrm>
            <a:off x="4286875" y="2439507"/>
            <a:ext cx="3833600" cy="26004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6"/>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validation results</a:t>
            </a:r>
            <a:endParaRPr/>
          </a:p>
        </p:txBody>
      </p:sp>
      <p:pic>
        <p:nvPicPr>
          <p:cNvPr id="365" name="Google Shape;365;p46"/>
          <p:cNvPicPr preferRelativeResize="0"/>
          <p:nvPr/>
        </p:nvPicPr>
        <p:blipFill>
          <a:blip r:embed="rId3">
            <a:alphaModFix/>
          </a:blip>
          <a:stretch>
            <a:fillRect/>
          </a:stretch>
        </p:blipFill>
        <p:spPr>
          <a:xfrm>
            <a:off x="2087775" y="1379423"/>
            <a:ext cx="4968445" cy="2982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7"/>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MCMC sampling</a:t>
            </a:r>
            <a:endParaRPr/>
          </a:p>
        </p:txBody>
      </p:sp>
      <p:pic>
        <p:nvPicPr>
          <p:cNvPr id="371" name="Google Shape;371;p47"/>
          <p:cNvPicPr preferRelativeResize="0"/>
          <p:nvPr/>
        </p:nvPicPr>
        <p:blipFill rotWithShape="1">
          <a:blip r:embed="rId3">
            <a:alphaModFix/>
          </a:blip>
          <a:srcRect b="43075"/>
          <a:stretch/>
        </p:blipFill>
        <p:spPr>
          <a:xfrm>
            <a:off x="927062" y="992850"/>
            <a:ext cx="2986826" cy="4008149"/>
          </a:xfrm>
          <a:prstGeom prst="rect">
            <a:avLst/>
          </a:prstGeom>
          <a:noFill/>
          <a:ln>
            <a:noFill/>
          </a:ln>
        </p:spPr>
      </p:pic>
      <p:pic>
        <p:nvPicPr>
          <p:cNvPr id="372" name="Google Shape;372;p47"/>
          <p:cNvPicPr preferRelativeResize="0"/>
          <p:nvPr/>
        </p:nvPicPr>
        <p:blipFill rotWithShape="1">
          <a:blip r:embed="rId3">
            <a:alphaModFix/>
          </a:blip>
          <a:srcRect t="56999" b="14247"/>
          <a:stretch/>
        </p:blipFill>
        <p:spPr>
          <a:xfrm>
            <a:off x="5230100" y="963791"/>
            <a:ext cx="2986850" cy="2024474"/>
          </a:xfrm>
          <a:prstGeom prst="rect">
            <a:avLst/>
          </a:prstGeom>
          <a:noFill/>
          <a:ln>
            <a:noFill/>
          </a:ln>
        </p:spPr>
      </p:pic>
      <p:pic>
        <p:nvPicPr>
          <p:cNvPr id="373" name="Google Shape;373;p47"/>
          <p:cNvPicPr preferRelativeResize="0"/>
          <p:nvPr/>
        </p:nvPicPr>
        <p:blipFill>
          <a:blip r:embed="rId4">
            <a:alphaModFix/>
          </a:blip>
          <a:stretch>
            <a:fillRect/>
          </a:stretch>
        </p:blipFill>
        <p:spPr>
          <a:xfrm>
            <a:off x="5230094" y="3003591"/>
            <a:ext cx="2986851" cy="976920"/>
          </a:xfrm>
          <a:prstGeom prst="rect">
            <a:avLst/>
          </a:prstGeom>
          <a:noFill/>
          <a:ln>
            <a:noFill/>
          </a:ln>
        </p:spPr>
      </p:pic>
      <p:pic>
        <p:nvPicPr>
          <p:cNvPr id="374" name="Google Shape;374;p47"/>
          <p:cNvPicPr preferRelativeResize="0"/>
          <p:nvPr/>
        </p:nvPicPr>
        <p:blipFill>
          <a:blip r:embed="rId5">
            <a:alphaModFix/>
          </a:blip>
          <a:stretch>
            <a:fillRect/>
          </a:stretch>
        </p:blipFill>
        <p:spPr>
          <a:xfrm>
            <a:off x="5230100" y="4015210"/>
            <a:ext cx="2986850" cy="9799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8"/>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u="sng">
                <a:solidFill>
                  <a:schemeClr val="hlink"/>
                </a:solidFill>
                <a:hlinkClick r:id="rId3"/>
              </a:rPr>
              <a:t>This deck</a:t>
            </a:r>
            <a:endParaRPr/>
          </a:p>
          <a:p>
            <a:pPr marL="457200" lvl="0" indent="-342900" algn="l" rtl="0">
              <a:spcBef>
                <a:spcPts val="1000"/>
              </a:spcBef>
              <a:spcAft>
                <a:spcPts val="0"/>
              </a:spcAft>
              <a:buSzPts val="1800"/>
              <a:buChar char="●"/>
            </a:pPr>
            <a:r>
              <a:rPr lang="en" u="sng">
                <a:solidFill>
                  <a:schemeClr val="hlink"/>
                </a:solidFill>
                <a:hlinkClick r:id="rId4"/>
              </a:rPr>
              <a:t>Code for the </a:t>
            </a:r>
            <a:r>
              <a:rPr lang="en" u="sng">
                <a:solidFill>
                  <a:schemeClr val="hlink"/>
                </a:solidFill>
                <a:hlinkClick r:id="rId4"/>
              </a:rPr>
              <a:t>Air Passengers and </a:t>
            </a:r>
            <a:r>
              <a:rPr lang="en" u="sng">
                <a:solidFill>
                  <a:schemeClr val="hlink"/>
                </a:solidFill>
                <a:hlinkClick r:id="rId4"/>
              </a:rPr>
              <a:t>Divvy examples</a:t>
            </a:r>
            <a:endParaRPr/>
          </a:p>
          <a:p>
            <a:pPr marL="457200" lvl="0" indent="-342900" algn="l" rtl="0">
              <a:spcBef>
                <a:spcPts val="1000"/>
              </a:spcBef>
              <a:spcAft>
                <a:spcPts val="0"/>
              </a:spcAft>
              <a:buSzPts val="1800"/>
              <a:buChar char="●"/>
            </a:pPr>
            <a:r>
              <a:rPr lang="en" u="sng">
                <a:solidFill>
                  <a:schemeClr val="hlink"/>
                </a:solidFill>
                <a:hlinkClick r:id="rId5"/>
              </a:rPr>
              <a:t>Amazon link to the book</a:t>
            </a:r>
            <a:endParaRPr/>
          </a:p>
          <a:p>
            <a:pPr marL="457200" lvl="0" indent="-342900" algn="l" rtl="0">
              <a:spcBef>
                <a:spcPts val="1000"/>
              </a:spcBef>
              <a:spcAft>
                <a:spcPts val="1000"/>
              </a:spcAft>
              <a:buSzPts val="1800"/>
              <a:buChar char="●"/>
            </a:pPr>
            <a:r>
              <a:rPr lang="en" u="sng">
                <a:solidFill>
                  <a:schemeClr val="hlink"/>
                </a:solidFill>
                <a:hlinkClick r:id="rId6"/>
              </a:rPr>
              <a:t>GitHub repo with code and data for examples in the book</a:t>
            </a:r>
            <a:endParaRPr/>
          </a:p>
        </p:txBody>
      </p:sp>
      <p:sp>
        <p:nvSpPr>
          <p:cNvPr id="385" name="Google Shape;385;p49"/>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1"/>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endParaRPr/>
          </a:p>
        </p:txBody>
      </p:sp>
      <p:grpSp>
        <p:nvGrpSpPr>
          <p:cNvPr id="396" name="Google Shape;396;p51"/>
          <p:cNvGrpSpPr/>
          <p:nvPr/>
        </p:nvGrpSpPr>
        <p:grpSpPr>
          <a:xfrm>
            <a:off x="2936850" y="1674883"/>
            <a:ext cx="3270300" cy="1718400"/>
            <a:chOff x="2936850" y="1674883"/>
            <a:chExt cx="3270300" cy="1718400"/>
          </a:xfrm>
        </p:grpSpPr>
        <p:sp>
          <p:nvSpPr>
            <p:cNvPr id="397" name="Google Shape;397;p51"/>
            <p:cNvSpPr txBox="1"/>
            <p:nvPr/>
          </p:nvSpPr>
          <p:spPr>
            <a:xfrm>
              <a:off x="2936850" y="2562775"/>
              <a:ext cx="3270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a:solidFill>
                    <a:srgbClr val="3B5998"/>
                  </a:solidFill>
                  <a:latin typeface="Raleway"/>
                  <a:ea typeface="Raleway"/>
                  <a:cs typeface="Raleway"/>
                  <a:sym typeface="Raleway"/>
                </a:rPr>
                <a:t>P R O P H E T</a:t>
              </a:r>
              <a:endParaRPr sz="4000" b="1">
                <a:solidFill>
                  <a:srgbClr val="3B5998"/>
                </a:solidFill>
                <a:latin typeface="Raleway"/>
                <a:ea typeface="Raleway"/>
                <a:cs typeface="Raleway"/>
                <a:sym typeface="Raleway"/>
              </a:endParaRPr>
            </a:p>
          </p:txBody>
        </p:sp>
        <p:sp>
          <p:nvSpPr>
            <p:cNvPr id="398" name="Google Shape;398;p51"/>
            <p:cNvSpPr/>
            <p:nvPr/>
          </p:nvSpPr>
          <p:spPr>
            <a:xfrm rot="-8100000">
              <a:off x="4314542" y="1554987"/>
              <a:ext cx="472206" cy="1958191"/>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1"/>
            <p:cNvSpPr/>
            <p:nvPr/>
          </p:nvSpPr>
          <p:spPr>
            <a:xfrm>
              <a:off x="4304451" y="2672725"/>
              <a:ext cx="110100" cy="110100"/>
            </a:xfrm>
            <a:prstGeom prst="ellipse">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1"/>
            <p:cNvSpPr/>
            <p:nvPr/>
          </p:nvSpPr>
          <p:spPr>
            <a:xfrm>
              <a:off x="4466200" y="2562774"/>
              <a:ext cx="55200" cy="55200"/>
            </a:xfrm>
            <a:prstGeom prst="ellipse">
              <a:avLst/>
            </a:prstGeom>
            <a:solidFill>
              <a:srgbClr val="3B5998"/>
            </a:solidFill>
            <a:ln w="9525" cap="flat" cmpd="sng">
              <a:solidFill>
                <a:srgbClr val="3B59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Where Prophet Shines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2"/>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Fig. 4.1</a:t>
            </a:r>
            <a:endParaRPr/>
          </a:p>
        </p:txBody>
      </p:sp>
      <p:pic>
        <p:nvPicPr>
          <p:cNvPr id="406" name="Google Shape;406;p52"/>
          <p:cNvPicPr preferRelativeResize="0"/>
          <p:nvPr/>
        </p:nvPicPr>
        <p:blipFill>
          <a:blip r:embed="rId3">
            <a:alphaModFix/>
          </a:blip>
          <a:stretch>
            <a:fillRect/>
          </a:stretch>
        </p:blipFill>
        <p:spPr>
          <a:xfrm>
            <a:off x="2538388" y="1995744"/>
            <a:ext cx="4067220" cy="1119200"/>
          </a:xfrm>
          <a:prstGeom prst="rect">
            <a:avLst/>
          </a:prstGeom>
          <a:noFill/>
          <a:ln>
            <a:noFill/>
          </a:ln>
        </p:spPr>
      </p:pic>
      <p:cxnSp>
        <p:nvCxnSpPr>
          <p:cNvPr id="407" name="Google Shape;407;p52"/>
          <p:cNvCxnSpPr/>
          <p:nvPr/>
        </p:nvCxnSpPr>
        <p:spPr>
          <a:xfrm>
            <a:off x="2703900" y="3535225"/>
            <a:ext cx="0" cy="487200"/>
          </a:xfrm>
          <a:prstGeom prst="straightConnector1">
            <a:avLst/>
          </a:prstGeom>
          <a:noFill/>
          <a:ln w="38100" cap="flat" cmpd="sng">
            <a:solidFill>
              <a:schemeClr val="dk2"/>
            </a:solidFill>
            <a:prstDash val="solid"/>
            <a:round/>
            <a:headEnd type="none" w="med" len="med"/>
            <a:tailEnd type="none" w="med" len="med"/>
          </a:ln>
        </p:spPr>
      </p:cxnSp>
      <p:sp>
        <p:nvSpPr>
          <p:cNvPr id="408" name="Google Shape;408;p52"/>
          <p:cNvSpPr txBox="1"/>
          <p:nvPr/>
        </p:nvSpPr>
        <p:spPr>
          <a:xfrm>
            <a:off x="2703900" y="3403975"/>
            <a:ext cx="5212200" cy="74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latin typeface="Google Sans"/>
                <a:ea typeface="Google Sans"/>
                <a:cs typeface="Google Sans"/>
                <a:sym typeface="Google Sans"/>
              </a:rPr>
              <a:t>“Fig. 4.1 is a really nice illustration.”</a:t>
            </a:r>
            <a:endParaRPr sz="1800">
              <a:solidFill>
                <a:schemeClr val="dk2"/>
              </a:solidFill>
              <a:latin typeface="Google Sans"/>
              <a:ea typeface="Google Sans"/>
              <a:cs typeface="Google Sans"/>
              <a:sym typeface="Google Sans"/>
            </a:endParaRPr>
          </a:p>
          <a:p>
            <a:pPr marL="0" lvl="0" indent="0" algn="l" rtl="0">
              <a:lnSpc>
                <a:spcPct val="115000"/>
              </a:lnSpc>
              <a:spcBef>
                <a:spcPts val="0"/>
              </a:spcBef>
              <a:spcAft>
                <a:spcPts val="0"/>
              </a:spcAft>
              <a:buNone/>
            </a:pPr>
            <a:r>
              <a:rPr lang="en" sz="1600">
                <a:solidFill>
                  <a:schemeClr val="dk2"/>
                </a:solidFill>
                <a:latin typeface="Google Sans"/>
                <a:ea typeface="Google Sans"/>
                <a:cs typeface="Google Sans"/>
                <a:sym typeface="Google Sans"/>
              </a:rPr>
              <a:t>- Ben Letham, one of the original Prophet authors</a:t>
            </a:r>
            <a:endParaRPr>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1"/>
          </p:nvPr>
        </p:nvSpPr>
        <p:spPr>
          <a:xfrm>
            <a:off x="311700" y="1152475"/>
            <a:ext cx="8329800" cy="3416400"/>
          </a:xfrm>
          <a:prstGeom prst="rect">
            <a:avLst/>
          </a:prstGeom>
        </p:spPr>
        <p:txBody>
          <a:bodyPr spcFirstLastPara="1" wrap="square" lIns="91425" tIns="91425" rIns="91425" bIns="91425" anchor="t" anchorCtr="0">
            <a:normAutofit fontScale="92500" lnSpcReduction="20000"/>
          </a:bodyPr>
          <a:lstStyle/>
          <a:p>
            <a:pPr marL="457200" lvl="0" indent="-334327" algn="l" rtl="0">
              <a:spcBef>
                <a:spcPts val="0"/>
              </a:spcBef>
              <a:spcAft>
                <a:spcPts val="0"/>
              </a:spcAft>
              <a:buSzPct val="100000"/>
              <a:buChar char="●"/>
            </a:pPr>
            <a:r>
              <a:rPr lang="en"/>
              <a:t>Hourly, daily, or weekly observations with at least a few months (preferably a year) of history</a:t>
            </a:r>
            <a:endParaRPr/>
          </a:p>
          <a:p>
            <a:pPr marL="457200" lvl="0" indent="-334327" algn="l" rtl="0">
              <a:spcBef>
                <a:spcPts val="1000"/>
              </a:spcBef>
              <a:spcAft>
                <a:spcPts val="0"/>
              </a:spcAft>
              <a:buSzPct val="100000"/>
              <a:buChar char="●"/>
            </a:pPr>
            <a:r>
              <a:rPr lang="en"/>
              <a:t>Strong multiple “human-scale” seasonalities: day of week and time of year</a:t>
            </a:r>
            <a:endParaRPr/>
          </a:p>
          <a:p>
            <a:pPr marL="457200" lvl="0" indent="-334327" algn="l" rtl="0">
              <a:spcBef>
                <a:spcPts val="1000"/>
              </a:spcBef>
              <a:spcAft>
                <a:spcPts val="0"/>
              </a:spcAft>
              <a:buSzPct val="100000"/>
              <a:buChar char="●"/>
            </a:pPr>
            <a:r>
              <a:rPr lang="en"/>
              <a:t>Important holidays that occur at irregular intervals that are known in advance (e.g. the Super Bowl)</a:t>
            </a:r>
            <a:endParaRPr/>
          </a:p>
          <a:p>
            <a:pPr marL="457200" lvl="0" indent="-334327" algn="l" rtl="0">
              <a:spcBef>
                <a:spcPts val="1000"/>
              </a:spcBef>
              <a:spcAft>
                <a:spcPts val="0"/>
              </a:spcAft>
              <a:buSzPct val="100000"/>
              <a:buChar char="●"/>
            </a:pPr>
            <a:r>
              <a:rPr lang="en"/>
              <a:t>A reasonable number of missing observations or large outliers</a:t>
            </a:r>
            <a:endParaRPr/>
          </a:p>
          <a:p>
            <a:pPr marL="457200" lvl="0" indent="-334327" algn="l" rtl="0">
              <a:spcBef>
                <a:spcPts val="1000"/>
              </a:spcBef>
              <a:spcAft>
                <a:spcPts val="0"/>
              </a:spcAft>
              <a:buSzPct val="100000"/>
              <a:buChar char="●"/>
            </a:pPr>
            <a:r>
              <a:rPr lang="en"/>
              <a:t>Historical trend changes, for instance due to product launches or logging changes</a:t>
            </a:r>
            <a:endParaRPr/>
          </a:p>
          <a:p>
            <a:pPr marL="457200" lvl="0" indent="-334327" algn="l" rtl="0">
              <a:spcBef>
                <a:spcPts val="1000"/>
              </a:spcBef>
              <a:spcAft>
                <a:spcPts val="1000"/>
              </a:spcAft>
              <a:buSzPct val="100000"/>
              <a:buChar char="●"/>
            </a:pPr>
            <a:r>
              <a:rPr lang="en"/>
              <a:t>Trends that are nonlinear growth curves, where a trend hits a natural limit or saturates</a:t>
            </a:r>
            <a:endParaRPr/>
          </a:p>
        </p:txBody>
      </p:sp>
      <p:sp>
        <p:nvSpPr>
          <p:cNvPr id="84" name="Google Shape;84;p17"/>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Business forecast tasks at Facebook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Clr>
                <a:srgbClr val="666666"/>
              </a:buClr>
              <a:buSzPct val="100000"/>
              <a:buChar char="●"/>
            </a:pPr>
            <a:r>
              <a:rPr lang="en">
                <a:solidFill>
                  <a:srgbClr val="666666"/>
                </a:solidFill>
              </a:rPr>
              <a:t>Completely automatic forecasting techniques are often too inflexible to incorporate useful assumptions.</a:t>
            </a:r>
            <a:endParaRPr>
              <a:solidFill>
                <a:srgbClr val="666666"/>
              </a:solidFill>
            </a:endParaRPr>
          </a:p>
          <a:p>
            <a:pPr marL="457200" lvl="0" indent="-334327" algn="l" rtl="0">
              <a:spcBef>
                <a:spcPts val="0"/>
              </a:spcBef>
              <a:spcAft>
                <a:spcPts val="0"/>
              </a:spcAft>
              <a:buClr>
                <a:srgbClr val="666666"/>
              </a:buClr>
              <a:buSzPct val="100000"/>
              <a:buChar char="●"/>
            </a:pPr>
            <a:r>
              <a:rPr lang="en">
                <a:solidFill>
                  <a:srgbClr val="666666"/>
                </a:solidFill>
              </a:rPr>
              <a:t>Analysts who can produce high quality forecasts are quite rare because forecasting is a specialized data science skill requiring substantial experience.</a:t>
            </a:r>
            <a:endParaRPr>
              <a:solidFill>
                <a:srgbClr val="666666"/>
              </a:solidFill>
            </a:endParaRPr>
          </a:p>
          <a:p>
            <a:pPr marL="0" lvl="0" indent="0" algn="l" rtl="0">
              <a:spcBef>
                <a:spcPts val="1200"/>
              </a:spcBef>
              <a:spcAft>
                <a:spcPts val="0"/>
              </a:spcAft>
              <a:buClr>
                <a:schemeClr val="dk1"/>
              </a:buClr>
              <a:buSzPct val="61111"/>
              <a:buFont typeface="Arial"/>
              <a:buNone/>
            </a:pPr>
            <a:r>
              <a:rPr lang="en">
                <a:solidFill>
                  <a:srgbClr val="666666"/>
                </a:solidFill>
              </a:rPr>
              <a:t>The result of these themes is that the demand for high quality forecasts often far outstrips the pace at which analysts can produce them. Facebook wanted to make it easier for experts and non-experts to make high quality forecasts that keep up with demand.</a:t>
            </a:r>
            <a:endParaRPr>
              <a:solidFill>
                <a:srgbClr val="666666"/>
              </a:solidFill>
            </a:endParaRPr>
          </a:p>
          <a:p>
            <a:pPr marL="457200" lvl="0" indent="-334327" algn="l" rtl="0">
              <a:spcBef>
                <a:spcPts val="1200"/>
              </a:spcBef>
              <a:spcAft>
                <a:spcPts val="0"/>
              </a:spcAft>
              <a:buClr>
                <a:srgbClr val="666666"/>
              </a:buClr>
              <a:buSzPct val="100000"/>
              <a:buChar char="●"/>
            </a:pPr>
            <a:r>
              <a:rPr lang="en">
                <a:solidFill>
                  <a:srgbClr val="666666"/>
                </a:solidFill>
              </a:rPr>
              <a:t>Prophet makes it much more straightforward to create a reasonable, accurate forecast.</a:t>
            </a:r>
            <a:endParaRPr>
              <a:solidFill>
                <a:srgbClr val="666666"/>
              </a:solidFill>
            </a:endParaRPr>
          </a:p>
          <a:p>
            <a:pPr marL="457200" lvl="0" indent="-334327" algn="l" rtl="0">
              <a:spcBef>
                <a:spcPts val="0"/>
              </a:spcBef>
              <a:spcAft>
                <a:spcPts val="0"/>
              </a:spcAft>
              <a:buClr>
                <a:srgbClr val="666666"/>
              </a:buClr>
              <a:buSzPct val="100000"/>
              <a:buChar char="●"/>
            </a:pPr>
            <a:r>
              <a:rPr lang="en">
                <a:solidFill>
                  <a:srgbClr val="666666"/>
                </a:solidFill>
              </a:rPr>
              <a:t>Prophet forecasts are customizable in ways that are intuitive to non-experts.</a:t>
            </a:r>
            <a:endParaRPr/>
          </a:p>
        </p:txBody>
      </p:sp>
      <p:sp>
        <p:nvSpPr>
          <p:cNvPr id="90" name="Google Shape;90;p18"/>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behind Prophet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723625" y="1149075"/>
            <a:ext cx="1142100" cy="103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t>Modeling</a:t>
            </a:r>
            <a:endParaRPr sz="1600"/>
          </a:p>
        </p:txBody>
      </p:sp>
      <p:sp>
        <p:nvSpPr>
          <p:cNvPr id="96" name="Google Shape;96;p19"/>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Analyst-in-the-loop approach to forecasting at scale</a:t>
            </a:r>
            <a:endParaRPr/>
          </a:p>
        </p:txBody>
      </p:sp>
      <p:sp>
        <p:nvSpPr>
          <p:cNvPr id="97" name="Google Shape;97;p19"/>
          <p:cNvSpPr txBox="1">
            <a:spLocks noGrp="1"/>
          </p:cNvSpPr>
          <p:nvPr>
            <p:ph type="body" idx="1"/>
          </p:nvPr>
        </p:nvSpPr>
        <p:spPr>
          <a:xfrm>
            <a:off x="2279425" y="2539425"/>
            <a:ext cx="1142100" cy="103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t>Visually Inspect Forecasts</a:t>
            </a:r>
            <a:endParaRPr sz="1600"/>
          </a:p>
        </p:txBody>
      </p:sp>
      <p:sp>
        <p:nvSpPr>
          <p:cNvPr id="98" name="Google Shape;98;p19"/>
          <p:cNvSpPr txBox="1">
            <a:spLocks noGrp="1"/>
          </p:cNvSpPr>
          <p:nvPr>
            <p:ph type="body" idx="1"/>
          </p:nvPr>
        </p:nvSpPr>
        <p:spPr>
          <a:xfrm>
            <a:off x="5167825" y="2539425"/>
            <a:ext cx="1142100" cy="103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t>Forecast Evaluation</a:t>
            </a:r>
            <a:endParaRPr sz="1600"/>
          </a:p>
        </p:txBody>
      </p:sp>
      <p:sp>
        <p:nvSpPr>
          <p:cNvPr id="99" name="Google Shape;99;p19"/>
          <p:cNvSpPr txBox="1">
            <a:spLocks noGrp="1"/>
          </p:cNvSpPr>
          <p:nvPr>
            <p:ph type="body" idx="1"/>
          </p:nvPr>
        </p:nvSpPr>
        <p:spPr>
          <a:xfrm>
            <a:off x="3723625" y="3929783"/>
            <a:ext cx="1142100" cy="1034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1200"/>
              </a:spcAft>
              <a:buNone/>
            </a:pPr>
            <a:r>
              <a:rPr lang="en" sz="1600"/>
              <a:t>Surface Problems</a:t>
            </a:r>
            <a:endParaRPr sz="1600"/>
          </a:p>
        </p:txBody>
      </p:sp>
      <p:cxnSp>
        <p:nvCxnSpPr>
          <p:cNvPr id="100" name="Google Shape;100;p19"/>
          <p:cNvCxnSpPr>
            <a:stCxn id="95" idx="3"/>
            <a:endCxn id="98" idx="0"/>
          </p:cNvCxnSpPr>
          <p:nvPr/>
        </p:nvCxnSpPr>
        <p:spPr>
          <a:xfrm>
            <a:off x="4865725" y="1666275"/>
            <a:ext cx="873300" cy="873300"/>
          </a:xfrm>
          <a:prstGeom prst="curvedConnector2">
            <a:avLst/>
          </a:prstGeom>
          <a:noFill/>
          <a:ln w="9525" cap="flat" cmpd="sng">
            <a:solidFill>
              <a:schemeClr val="dk2"/>
            </a:solidFill>
            <a:prstDash val="solid"/>
            <a:round/>
            <a:headEnd type="none" w="med" len="med"/>
            <a:tailEnd type="triangle" w="med" len="med"/>
          </a:ln>
        </p:spPr>
      </p:cxnSp>
      <p:cxnSp>
        <p:nvCxnSpPr>
          <p:cNvPr id="101" name="Google Shape;101;p19"/>
          <p:cNvCxnSpPr>
            <a:stCxn id="98" idx="2"/>
            <a:endCxn id="99" idx="3"/>
          </p:cNvCxnSpPr>
          <p:nvPr/>
        </p:nvCxnSpPr>
        <p:spPr>
          <a:xfrm rot="5400000">
            <a:off x="4865575" y="3573825"/>
            <a:ext cx="873300" cy="873300"/>
          </a:xfrm>
          <a:prstGeom prst="curvedConnector2">
            <a:avLst/>
          </a:prstGeom>
          <a:noFill/>
          <a:ln w="9525" cap="flat" cmpd="sng">
            <a:solidFill>
              <a:schemeClr val="dk2"/>
            </a:solidFill>
            <a:prstDash val="solid"/>
            <a:round/>
            <a:headEnd type="none" w="med" len="med"/>
            <a:tailEnd type="triangle" w="med" len="med"/>
          </a:ln>
        </p:spPr>
      </p:cxnSp>
      <p:cxnSp>
        <p:nvCxnSpPr>
          <p:cNvPr id="102" name="Google Shape;102;p19"/>
          <p:cNvCxnSpPr>
            <a:stCxn id="99" idx="1"/>
            <a:endCxn id="97" idx="2"/>
          </p:cNvCxnSpPr>
          <p:nvPr/>
        </p:nvCxnSpPr>
        <p:spPr>
          <a:xfrm rot="10800000">
            <a:off x="2850325" y="3573683"/>
            <a:ext cx="873300" cy="873300"/>
          </a:xfrm>
          <a:prstGeom prst="curvedConnector2">
            <a:avLst/>
          </a:prstGeom>
          <a:noFill/>
          <a:ln w="9525" cap="flat" cmpd="sng">
            <a:solidFill>
              <a:schemeClr val="dk2"/>
            </a:solidFill>
            <a:prstDash val="solid"/>
            <a:round/>
            <a:headEnd type="none" w="med" len="med"/>
            <a:tailEnd type="triangle" w="med" len="med"/>
          </a:ln>
        </p:spPr>
      </p:cxnSp>
      <p:cxnSp>
        <p:nvCxnSpPr>
          <p:cNvPr id="103" name="Google Shape;103;p19"/>
          <p:cNvCxnSpPr>
            <a:stCxn id="97" idx="0"/>
            <a:endCxn id="95" idx="1"/>
          </p:cNvCxnSpPr>
          <p:nvPr/>
        </p:nvCxnSpPr>
        <p:spPr>
          <a:xfrm rot="-5400000">
            <a:off x="2850475" y="1666125"/>
            <a:ext cx="873300" cy="873300"/>
          </a:xfrm>
          <a:prstGeom prst="curvedConnector2">
            <a:avLst/>
          </a:prstGeom>
          <a:noFill/>
          <a:ln w="9525" cap="flat" cmpd="sng">
            <a:solidFill>
              <a:schemeClr val="dk2"/>
            </a:solidFill>
            <a:prstDash val="solid"/>
            <a:round/>
            <a:headEnd type="none" w="med" len="med"/>
            <a:tailEnd type="triangle" w="med" len="med"/>
          </a:ln>
        </p:spPr>
      </p:cxnSp>
      <p:sp>
        <p:nvSpPr>
          <p:cNvPr id="104" name="Google Shape;104;p19"/>
          <p:cNvSpPr txBox="1"/>
          <p:nvPr/>
        </p:nvSpPr>
        <p:spPr>
          <a:xfrm rot="-2698444">
            <a:off x="3390163" y="2682458"/>
            <a:ext cx="1874823" cy="7437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2"/>
                </a:solidFill>
                <a:latin typeface="Google Sans"/>
                <a:ea typeface="Google Sans"/>
                <a:cs typeface="Google Sans"/>
                <a:sym typeface="Google Sans"/>
              </a:rPr>
              <a:t>analyst-in-the-loop</a:t>
            </a:r>
            <a:endParaRPr b="1">
              <a:solidFill>
                <a:schemeClr val="dk2"/>
              </a:solidFill>
              <a:latin typeface="Google Sans"/>
              <a:ea typeface="Google Sans"/>
              <a:cs typeface="Google Sans"/>
              <a:sym typeface="Google Sans"/>
            </a:endParaRPr>
          </a:p>
          <a:p>
            <a:pPr marL="0" lvl="0" indent="0" algn="ctr" rtl="0">
              <a:spcBef>
                <a:spcPts val="1000"/>
              </a:spcBef>
              <a:spcAft>
                <a:spcPts val="1000"/>
              </a:spcAft>
              <a:buNone/>
            </a:pPr>
            <a:r>
              <a:rPr lang="en" b="1">
                <a:solidFill>
                  <a:schemeClr val="dk2"/>
                </a:solidFill>
                <a:latin typeface="Google Sans"/>
                <a:ea typeface="Google Sans"/>
                <a:cs typeface="Google Sans"/>
                <a:sym typeface="Google Sans"/>
              </a:rPr>
              <a:t>automated</a:t>
            </a:r>
            <a:endParaRPr b="1">
              <a:solidFill>
                <a:schemeClr val="dk2"/>
              </a:solidFill>
              <a:latin typeface="Google Sans"/>
              <a:ea typeface="Google Sans"/>
              <a:cs typeface="Google Sans"/>
              <a:sym typeface="Google Sans"/>
            </a:endParaRPr>
          </a:p>
        </p:txBody>
      </p:sp>
      <p:cxnSp>
        <p:nvCxnSpPr>
          <p:cNvPr id="105" name="Google Shape;105;p19"/>
          <p:cNvCxnSpPr/>
          <p:nvPr/>
        </p:nvCxnSpPr>
        <p:spPr>
          <a:xfrm flipH="1">
            <a:off x="2422275" y="1144525"/>
            <a:ext cx="3810600" cy="3819600"/>
          </a:xfrm>
          <a:prstGeom prst="straightConnector1">
            <a:avLst/>
          </a:prstGeom>
          <a:noFill/>
          <a:ln w="19050" cap="flat" cmpd="sng">
            <a:solidFill>
              <a:schemeClr val="dk2"/>
            </a:solidFill>
            <a:prstDash val="dot"/>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95700" y="157950"/>
            <a:ext cx="8004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Air Passengers example</a:t>
            </a:r>
            <a:endParaRPr/>
          </a:p>
        </p:txBody>
      </p:sp>
      <p:pic>
        <p:nvPicPr>
          <p:cNvPr id="111" name="Google Shape;111;p20"/>
          <p:cNvPicPr preferRelativeResize="0"/>
          <p:nvPr/>
        </p:nvPicPr>
        <p:blipFill>
          <a:blip r:embed="rId3">
            <a:alphaModFix/>
          </a:blip>
          <a:stretch>
            <a:fillRect/>
          </a:stretch>
        </p:blipFill>
        <p:spPr>
          <a:xfrm>
            <a:off x="95700" y="1087825"/>
            <a:ext cx="4651201" cy="2769800"/>
          </a:xfrm>
          <a:prstGeom prst="rect">
            <a:avLst/>
          </a:prstGeom>
          <a:noFill/>
          <a:ln>
            <a:noFill/>
          </a:ln>
        </p:spPr>
      </p:pic>
      <p:sp>
        <p:nvSpPr>
          <p:cNvPr id="112" name="Google Shape;112;p20"/>
          <p:cNvSpPr txBox="1">
            <a:spLocks noGrp="1"/>
          </p:cNvSpPr>
          <p:nvPr>
            <p:ph type="body" idx="1"/>
          </p:nvPr>
        </p:nvSpPr>
        <p:spPr>
          <a:xfrm>
            <a:off x="4505850" y="2570675"/>
            <a:ext cx="4476300" cy="1791000"/>
          </a:xfrm>
          <a:prstGeom prst="rect">
            <a:avLst/>
          </a:prstGeom>
          <a:solidFill>
            <a:schemeClr val="lt2"/>
          </a:solidFill>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from prophet import Prophet</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import pandas as pd</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Clr>
                <a:schemeClr val="dk1"/>
              </a:buClr>
              <a:buSzPts val="1100"/>
              <a:buFont typeface="Arial"/>
              <a:buNone/>
            </a:pP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df = pd.read_csv('AirPassengers.csv',</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                 names=['ds', 'y'], header=1)</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m = Prophet(seasonality_mode='multiplicative')</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m.fit(df)</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future = m.make_future_dataframe(periods=60, freq='MS')</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forecast = m.predict(future)</a:t>
            </a:r>
            <a:endParaRPr sz="1000">
              <a:solidFill>
                <a:schemeClr val="dk1"/>
              </a:solidFill>
              <a:latin typeface="Courier New"/>
              <a:ea typeface="Courier New"/>
              <a:cs typeface="Courier New"/>
              <a:sym typeface="Courier New"/>
            </a:endParaRPr>
          </a:p>
          <a:p>
            <a:pPr marL="0" lvl="0" indent="0" algn="l" rtl="0">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fig = m.plot(forecast)</a:t>
            </a:r>
            <a:endParaRPr sz="1000">
              <a:solidFill>
                <a:schemeClr val="dk1"/>
              </a:solidFill>
              <a:latin typeface="Courier New"/>
              <a:ea typeface="Courier New"/>
              <a:cs typeface="Courier New"/>
              <a:sym typeface="Courier New"/>
            </a:endParaRPr>
          </a:p>
        </p:txBody>
      </p:sp>
      <p:sp>
        <p:nvSpPr>
          <p:cNvPr id="113" name="Google Shape;113;p20"/>
          <p:cNvSpPr txBox="1"/>
          <p:nvPr/>
        </p:nvSpPr>
        <p:spPr>
          <a:xfrm>
            <a:off x="4322100" y="4504025"/>
            <a:ext cx="482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Data: </a:t>
            </a:r>
            <a:r>
              <a:rPr lang="en" u="sng">
                <a:solidFill>
                  <a:schemeClr val="hlink"/>
                </a:solidFill>
                <a:latin typeface="Google Sans"/>
                <a:ea typeface="Google Sans"/>
                <a:cs typeface="Google Sans"/>
                <a:sym typeface="Google Sans"/>
                <a:hlinkClick r:id="rId4"/>
              </a:rPr>
              <a:t>https://www.kaggle.com/rakannimer/air-passengers</a:t>
            </a:r>
            <a:endParaRPr>
              <a:solidFill>
                <a:schemeClr val="dk2"/>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356500" y="2150850"/>
            <a:ext cx="64758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How Prophet Works</a:t>
            </a:r>
            <a:endParaRPr/>
          </a:p>
        </p:txBody>
      </p:sp>
    </p:spTree>
  </p:cSld>
  <p:clrMapOvr>
    <a:masterClrMapping/>
  </p:clrMapOvr>
</p:sld>
</file>

<file path=ppt/theme/theme1.xml><?xml version="1.0" encoding="utf-8"?>
<a:theme xmlns:a="http://schemas.openxmlformats.org/drawingml/2006/main" name="Facebook Prophe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2494</Words>
  <Application>Microsoft Office PowerPoint</Application>
  <PresentationFormat>On-screen Show (16:9)</PresentationFormat>
  <Paragraphs>205</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Courier New</vt:lpstr>
      <vt:lpstr>Google Sans</vt:lpstr>
      <vt:lpstr>Raleway</vt:lpstr>
      <vt:lpstr>Arial</vt:lpstr>
      <vt:lpstr>Facebook Prophet</vt:lpstr>
      <vt:lpstr>PowerPoint Presentation</vt:lpstr>
      <vt:lpstr>About</vt:lpstr>
      <vt:lpstr>Agenda</vt:lpstr>
      <vt:lpstr>Where Prophet Shines</vt:lpstr>
      <vt:lpstr>Business forecast tasks at Facebook</vt:lpstr>
      <vt:lpstr>Motivation behind Prophet</vt:lpstr>
      <vt:lpstr>Analyst-in-the-loop approach to forecasting at scale</vt:lpstr>
      <vt:lpstr>Air Passengers example</vt:lpstr>
      <vt:lpstr>How Prophet Works</vt:lpstr>
      <vt:lpstr>Architecture</vt:lpstr>
      <vt:lpstr>Prophet forecasting model</vt:lpstr>
      <vt:lpstr>Additive regression model</vt:lpstr>
      <vt:lpstr>Trend model</vt:lpstr>
      <vt:lpstr>Trend model</vt:lpstr>
      <vt:lpstr>Changepoints</vt:lpstr>
      <vt:lpstr>Seasonality</vt:lpstr>
      <vt:lpstr>Holidays and special events</vt:lpstr>
      <vt:lpstr>Model fitting</vt:lpstr>
      <vt:lpstr>Analyst-in-the-loop modeling</vt:lpstr>
      <vt:lpstr>Example Forecast</vt:lpstr>
      <vt:lpstr>Divvy data</vt:lpstr>
      <vt:lpstr>Simple forecast</vt:lpstr>
      <vt:lpstr>Time series cross validation</vt:lpstr>
      <vt:lpstr>Cross validation results</vt:lpstr>
      <vt:lpstr>Model additions</vt:lpstr>
      <vt:lpstr>Complex forecast</vt:lpstr>
      <vt:lpstr>Complex forecast</vt:lpstr>
      <vt:lpstr>Extra regressors: temperature</vt:lpstr>
      <vt:lpstr>Cross validation results</vt:lpstr>
      <vt:lpstr>Divvy - hourly data </vt:lpstr>
      <vt:lpstr>Divvy - hourly data </vt:lpstr>
      <vt:lpstr>Custom seasonalities</vt:lpstr>
      <vt:lpstr>Custom seasonalities</vt:lpstr>
      <vt:lpstr>Cross validation results</vt:lpstr>
      <vt:lpstr>MCMC sampling</vt:lpstr>
      <vt:lpstr>Resources</vt:lpstr>
      <vt:lpstr>Resources</vt:lpstr>
      <vt:lpstr>Appendix</vt:lpstr>
      <vt:lpstr> </vt:lpstr>
      <vt:lpstr>Fig. 4.1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Greg Rafferty</cp:lastModifiedBy>
  <cp:revision>1</cp:revision>
  <dcterms:modified xsi:type="dcterms:W3CDTF">2022-12-05T00:27:32Z</dcterms:modified>
</cp:coreProperties>
</file>